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55"/>
  </p:notesMasterIdLst>
  <p:sldIdLst>
    <p:sldId id="472" r:id="rId2"/>
    <p:sldId id="364" r:id="rId3"/>
    <p:sldId id="391" r:id="rId4"/>
    <p:sldId id="392" r:id="rId5"/>
    <p:sldId id="365" r:id="rId6"/>
    <p:sldId id="393" r:id="rId7"/>
    <p:sldId id="426" r:id="rId8"/>
    <p:sldId id="427" r:id="rId9"/>
    <p:sldId id="418" r:id="rId10"/>
    <p:sldId id="476" r:id="rId11"/>
    <p:sldId id="421" r:id="rId12"/>
    <p:sldId id="422" r:id="rId13"/>
    <p:sldId id="423" r:id="rId14"/>
    <p:sldId id="424" r:id="rId15"/>
    <p:sldId id="425" r:id="rId16"/>
    <p:sldId id="495" r:id="rId17"/>
    <p:sldId id="459" r:id="rId18"/>
    <p:sldId id="429" r:id="rId19"/>
    <p:sldId id="491" r:id="rId20"/>
    <p:sldId id="434" r:id="rId21"/>
    <p:sldId id="410" r:id="rId22"/>
    <p:sldId id="411" r:id="rId23"/>
    <p:sldId id="412" r:id="rId24"/>
    <p:sldId id="414" r:id="rId25"/>
    <p:sldId id="415" r:id="rId26"/>
    <p:sldId id="435" r:id="rId27"/>
    <p:sldId id="373" r:id="rId28"/>
    <p:sldId id="436" r:id="rId29"/>
    <p:sldId id="406" r:id="rId30"/>
    <p:sldId id="496" r:id="rId31"/>
    <p:sldId id="437" r:id="rId32"/>
    <p:sldId id="374" r:id="rId33"/>
    <p:sldId id="473" r:id="rId34"/>
    <p:sldId id="475" r:id="rId35"/>
    <p:sldId id="482" r:id="rId36"/>
    <p:sldId id="497" r:id="rId37"/>
    <p:sldId id="377" r:id="rId38"/>
    <p:sldId id="379" r:id="rId39"/>
    <p:sldId id="380" r:id="rId40"/>
    <p:sldId id="382" r:id="rId41"/>
    <p:sldId id="458" r:id="rId42"/>
    <p:sldId id="385" r:id="rId43"/>
    <p:sldId id="409" r:id="rId44"/>
    <p:sldId id="469" r:id="rId45"/>
    <p:sldId id="470" r:id="rId46"/>
    <p:sldId id="471" r:id="rId47"/>
    <p:sldId id="489" r:id="rId48"/>
    <p:sldId id="488" r:id="rId49"/>
    <p:sldId id="483" r:id="rId50"/>
    <p:sldId id="484" r:id="rId51"/>
    <p:sldId id="485" r:id="rId52"/>
    <p:sldId id="486" r:id="rId53"/>
    <p:sldId id="487"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98"/>
    <p:restoredTop sz="85850"/>
  </p:normalViewPr>
  <p:slideViewPr>
    <p:cSldViewPr snapToGrid="0" snapToObjects="1">
      <p:cViewPr varScale="1">
        <p:scale>
          <a:sx n="109" d="100"/>
          <a:sy n="109" d="100"/>
        </p:scale>
        <p:origin x="3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weagley/Downloads/WILL5000IND%20(1).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Wilshire 5000 (2000-2015)</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'FRED Graph'!$E$15:$E$36</c:f>
              <c:strCache>
                <c:ptCount val="22"/>
                <c:pt idx="0">
                  <c:v>&lt;-10%</c:v>
                </c:pt>
                <c:pt idx="1">
                  <c:v>-9-10%</c:v>
                </c:pt>
                <c:pt idx="2">
                  <c:v>-8-9%</c:v>
                </c:pt>
                <c:pt idx="3">
                  <c:v>-7-8%</c:v>
                </c:pt>
                <c:pt idx="4">
                  <c:v>-6-7%</c:v>
                </c:pt>
                <c:pt idx="5">
                  <c:v>-5-6%</c:v>
                </c:pt>
                <c:pt idx="6">
                  <c:v>-4-5%</c:v>
                </c:pt>
                <c:pt idx="7">
                  <c:v>-3-4%</c:v>
                </c:pt>
                <c:pt idx="8">
                  <c:v>-2-3%</c:v>
                </c:pt>
                <c:pt idx="9">
                  <c:v>-1-2%</c:v>
                </c:pt>
                <c:pt idx="10">
                  <c:v>-0-1%</c:v>
                </c:pt>
                <c:pt idx="11">
                  <c:v>0-1%</c:v>
                </c:pt>
                <c:pt idx="12">
                  <c:v>1-2%</c:v>
                </c:pt>
                <c:pt idx="13">
                  <c:v>2-3%</c:v>
                </c:pt>
                <c:pt idx="14">
                  <c:v>3-4%</c:v>
                </c:pt>
                <c:pt idx="15">
                  <c:v>4-5%</c:v>
                </c:pt>
                <c:pt idx="16">
                  <c:v>5-6%</c:v>
                </c:pt>
                <c:pt idx="17">
                  <c:v>6-7%</c:v>
                </c:pt>
                <c:pt idx="18">
                  <c:v>7-8%</c:v>
                </c:pt>
                <c:pt idx="19">
                  <c:v>8-9%</c:v>
                </c:pt>
                <c:pt idx="20">
                  <c:v>9-10%</c:v>
                </c:pt>
                <c:pt idx="21">
                  <c:v>&gt;10%</c:v>
                </c:pt>
              </c:strCache>
            </c:strRef>
          </c:cat>
          <c:val>
            <c:numRef>
              <c:f>'FRED Graph'!$G$15:$G$36</c:f>
              <c:numCache>
                <c:formatCode>General</c:formatCode>
                <c:ptCount val="22"/>
                <c:pt idx="0">
                  <c:v>4</c:v>
                </c:pt>
                <c:pt idx="1">
                  <c:v>2</c:v>
                </c:pt>
                <c:pt idx="2">
                  <c:v>0</c:v>
                </c:pt>
                <c:pt idx="3">
                  <c:v>0</c:v>
                </c:pt>
                <c:pt idx="4">
                  <c:v>5</c:v>
                </c:pt>
                <c:pt idx="5">
                  <c:v>3</c:v>
                </c:pt>
                <c:pt idx="6">
                  <c:v>5</c:v>
                </c:pt>
                <c:pt idx="7">
                  <c:v>10</c:v>
                </c:pt>
                <c:pt idx="8">
                  <c:v>15</c:v>
                </c:pt>
                <c:pt idx="9">
                  <c:v>10</c:v>
                </c:pt>
                <c:pt idx="10">
                  <c:v>18</c:v>
                </c:pt>
                <c:pt idx="11">
                  <c:v>22</c:v>
                </c:pt>
                <c:pt idx="12">
                  <c:v>24</c:v>
                </c:pt>
                <c:pt idx="13">
                  <c:v>28</c:v>
                </c:pt>
                <c:pt idx="14">
                  <c:v>19</c:v>
                </c:pt>
                <c:pt idx="15">
                  <c:v>12</c:v>
                </c:pt>
                <c:pt idx="16">
                  <c:v>7</c:v>
                </c:pt>
                <c:pt idx="17">
                  <c:v>4</c:v>
                </c:pt>
                <c:pt idx="18">
                  <c:v>1</c:v>
                </c:pt>
                <c:pt idx="19">
                  <c:v>1</c:v>
                </c:pt>
                <c:pt idx="20">
                  <c:v>0</c:v>
                </c:pt>
                <c:pt idx="21">
                  <c:v>1</c:v>
                </c:pt>
              </c:numCache>
            </c:numRef>
          </c:val>
          <c:extLst>
            <c:ext xmlns:c16="http://schemas.microsoft.com/office/drawing/2014/chart" uri="{C3380CC4-5D6E-409C-BE32-E72D297353CC}">
              <c16:uniqueId val="{00000000-B85D-8B47-9CA4-4BEAC2B76B6D}"/>
            </c:ext>
          </c:extLst>
        </c:ser>
        <c:dLbls>
          <c:showLegendKey val="0"/>
          <c:showVal val="0"/>
          <c:showCatName val="0"/>
          <c:showSerName val="0"/>
          <c:showPercent val="0"/>
          <c:showBubbleSize val="0"/>
        </c:dLbls>
        <c:gapWidth val="219"/>
        <c:overlap val="-27"/>
        <c:axId val="-1540599264"/>
        <c:axId val="-1709607392"/>
      </c:barChart>
      <c:catAx>
        <c:axId val="-154059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09607392"/>
        <c:crosses val="autoZero"/>
        <c:auto val="1"/>
        <c:lblAlgn val="ctr"/>
        <c:lblOffset val="100"/>
        <c:noMultiLvlLbl val="0"/>
      </c:catAx>
      <c:valAx>
        <c:axId val="-1709607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0599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2F366-0121-A842-A89F-9DDF18B62E8A}"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225073-765A-2C47-AFAF-70577D11F41E}" type="slidenum">
              <a:rPr lang="en-US" smtClean="0"/>
              <a:t>‹#›</a:t>
            </a:fld>
            <a:endParaRPr lang="en-US"/>
          </a:p>
        </p:txBody>
      </p:sp>
    </p:spTree>
    <p:extLst>
      <p:ext uri="{BB962C8B-B14F-4D97-AF65-F5344CB8AC3E}">
        <p14:creationId xmlns:p14="http://schemas.microsoft.com/office/powerpoint/2010/main" val="1789443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3225073-765A-2C47-AFAF-70577D11F41E}" type="slidenum">
              <a:rPr lang="en-US" smtClean="0"/>
              <a:t>1</a:t>
            </a:fld>
            <a:endParaRPr lang="en-US"/>
          </a:p>
        </p:txBody>
      </p:sp>
    </p:spTree>
    <p:extLst>
      <p:ext uri="{BB962C8B-B14F-4D97-AF65-F5344CB8AC3E}">
        <p14:creationId xmlns:p14="http://schemas.microsoft.com/office/powerpoint/2010/main" val="1497419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510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9510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(-0.12%</a:t>
            </a:r>
            <a:r>
              <a:rPr lang="en-US" baseline="0"/>
              <a:t> + 3.56% +0.09% +1.53%+0.27%+6.60%+-0.41%+-5.07%)/8 = </a:t>
            </a:r>
            <a:r>
              <a:rPr lang="is-IS" baseline="0"/>
              <a:t>0.80625%</a:t>
            </a:r>
            <a:endParaRPr lang="en-US"/>
          </a:p>
        </p:txBody>
      </p:sp>
      <p:sp>
        <p:nvSpPr>
          <p:cNvPr id="4" name="Slide Number Placeholder 3"/>
          <p:cNvSpPr>
            <a:spLocks noGrp="1"/>
          </p:cNvSpPr>
          <p:nvPr>
            <p:ph type="sldNum" sz="quarter" idx="10"/>
          </p:nvPr>
        </p:nvSpPr>
        <p:spPr/>
        <p:txBody>
          <a:bodyPr/>
          <a:lstStyle/>
          <a:p>
            <a:fld id="{93225073-765A-2C47-AFAF-70577D11F41E}" type="slidenum">
              <a:rPr lang="en-US" smtClean="0"/>
              <a:t>22</a:t>
            </a:fld>
            <a:endParaRPr lang="en-US"/>
          </a:p>
        </p:txBody>
      </p:sp>
    </p:spTree>
    <p:extLst>
      <p:ext uri="{BB962C8B-B14F-4D97-AF65-F5344CB8AC3E}">
        <p14:creationId xmlns:p14="http://schemas.microsoft.com/office/powerpoint/2010/main" val="182612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8368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4105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1830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www.mfs.com</a:t>
            </a:r>
            <a:r>
              <a:rPr lang="en-US"/>
              <a:t>/</a:t>
            </a:r>
            <a:r>
              <a:rPr lang="en-US" err="1"/>
              <a:t>wps</a:t>
            </a:r>
            <a:r>
              <a:rPr lang="en-US"/>
              <a:t>/</a:t>
            </a:r>
            <a:r>
              <a:rPr lang="en-US" err="1"/>
              <a:t>FileServerServlet?articleId</a:t>
            </a:r>
            <a:r>
              <a:rPr lang="en-US"/>
              <a:t>=</a:t>
            </a:r>
            <a:r>
              <a:rPr lang="en-US" err="1"/>
              <a:t>templatedata</a:t>
            </a:r>
            <a:r>
              <a:rPr lang="en-US"/>
              <a:t>/internet/file/data/</a:t>
            </a:r>
            <a:r>
              <a:rPr lang="en-US" err="1"/>
              <a:t>sales_tools</a:t>
            </a:r>
            <a:r>
              <a:rPr lang="en-US"/>
              <a:t>/mfsp_20yrsa_fly&amp;servletCommand=default</a:t>
            </a:r>
          </a:p>
        </p:txBody>
      </p:sp>
      <p:sp>
        <p:nvSpPr>
          <p:cNvPr id="4" name="Slide Number Placeholder 3"/>
          <p:cNvSpPr>
            <a:spLocks noGrp="1"/>
          </p:cNvSpPr>
          <p:nvPr>
            <p:ph type="sldNum" sz="quarter" idx="10"/>
          </p:nvPr>
        </p:nvSpPr>
        <p:spPr/>
        <p:txBody>
          <a:bodyPr/>
          <a:lstStyle/>
          <a:p>
            <a:fld id="{93225073-765A-2C47-AFAF-70577D11F41E}" type="slidenum">
              <a:rPr lang="en-US" smtClean="0"/>
              <a:t>29</a:t>
            </a:fld>
            <a:endParaRPr lang="en-US"/>
          </a:p>
        </p:txBody>
      </p:sp>
    </p:spTree>
    <p:extLst>
      <p:ext uri="{BB962C8B-B14F-4D97-AF65-F5344CB8AC3E}">
        <p14:creationId xmlns:p14="http://schemas.microsoft.com/office/powerpoint/2010/main" val="1381357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estimate average</a:t>
            </a:r>
            <a:r>
              <a:rPr lang="en-US" baseline="0" dirty="0"/>
              <a:t> returns and standard deviation at higher frequencies than annual, but then convert them to annual values.</a:t>
            </a:r>
            <a:endParaRPr lang="en-US" dirty="0"/>
          </a:p>
        </p:txBody>
      </p:sp>
    </p:spTree>
    <p:extLst>
      <p:ext uri="{BB962C8B-B14F-4D97-AF65-F5344CB8AC3E}">
        <p14:creationId xmlns:p14="http://schemas.microsoft.com/office/powerpoint/2010/main" val="2835258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risks</a:t>
            </a:r>
            <a:r>
              <a:rPr lang="en-US" baseline="0"/>
              <a:t> do you care about as an investor?</a:t>
            </a:r>
            <a:endParaRPr lang="en-US"/>
          </a:p>
        </p:txBody>
      </p:sp>
    </p:spTree>
    <p:extLst>
      <p:ext uri="{BB962C8B-B14F-4D97-AF65-F5344CB8AC3E}">
        <p14:creationId xmlns:p14="http://schemas.microsoft.com/office/powerpoint/2010/main" val="5258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expected return estimate is too large, then this compounds to a large sampling error</a:t>
            </a:r>
          </a:p>
          <a:p>
            <a:r>
              <a:rPr lang="en-US" baseline="0" dirty="0"/>
              <a:t>If expected return estimate is too small, then this compounds to a smaller sampling error</a:t>
            </a:r>
            <a:endParaRPr lang="en-US" dirty="0"/>
          </a:p>
        </p:txBody>
      </p:sp>
    </p:spTree>
    <p:extLst>
      <p:ext uri="{BB962C8B-B14F-4D97-AF65-F5344CB8AC3E}">
        <p14:creationId xmlns:p14="http://schemas.microsoft.com/office/powerpoint/2010/main" val="58591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Minutes</a:t>
            </a:r>
          </a:p>
        </p:txBody>
      </p:sp>
      <p:sp>
        <p:nvSpPr>
          <p:cNvPr id="4" name="Slide Number Placeholder 3"/>
          <p:cNvSpPr>
            <a:spLocks noGrp="1"/>
          </p:cNvSpPr>
          <p:nvPr>
            <p:ph type="sldNum" sz="quarter" idx="10"/>
          </p:nvPr>
        </p:nvSpPr>
        <p:spPr/>
        <p:txBody>
          <a:bodyPr/>
          <a:lstStyle/>
          <a:p>
            <a:fld id="{93225073-765A-2C47-AFAF-70577D11F41E}" type="slidenum">
              <a:rPr lang="en-US" smtClean="0"/>
              <a:t>2</a:t>
            </a:fld>
            <a:endParaRPr lang="en-US"/>
          </a:p>
        </p:txBody>
      </p:sp>
    </p:spTree>
    <p:extLst>
      <p:ext uri="{BB962C8B-B14F-4D97-AF65-F5344CB8AC3E}">
        <p14:creationId xmlns:p14="http://schemas.microsoft.com/office/powerpoint/2010/main" val="264926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134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Platykurtic less than 0</a:t>
            </a:r>
          </a:p>
          <a:p>
            <a:r>
              <a:rPr lang="en-US" sz="1200" b="0" i="0" u="none" strike="noStrike" kern="1200" dirty="0">
                <a:solidFill>
                  <a:schemeClr val="tx1"/>
                </a:solidFill>
                <a:effectLst/>
                <a:latin typeface="+mn-lt"/>
                <a:ea typeface="+mn-ea"/>
                <a:cs typeface="+mn-cs"/>
              </a:rPr>
              <a:t>Leptokurtic greater than 0</a:t>
            </a:r>
            <a:endParaRPr lang="en-US" dirty="0"/>
          </a:p>
        </p:txBody>
      </p:sp>
    </p:spTree>
    <p:extLst>
      <p:ext uri="{BB962C8B-B14F-4D97-AF65-F5344CB8AC3E}">
        <p14:creationId xmlns:p14="http://schemas.microsoft.com/office/powerpoint/2010/main" val="162543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89282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discussion:</a:t>
            </a:r>
          </a:p>
          <a:p>
            <a:r>
              <a:rPr lang="en-US" dirty="0"/>
              <a:t>https://</a:t>
            </a:r>
            <a:r>
              <a:rPr lang="en-US" dirty="0" err="1"/>
              <a:t>web.stanford.edu</a:t>
            </a:r>
            <a:r>
              <a:rPr lang="en-US" dirty="0"/>
              <a:t>/class/msande444/2012/MS&amp;E444_2012_Group2a.pdf</a:t>
            </a:r>
          </a:p>
        </p:txBody>
      </p:sp>
      <p:sp>
        <p:nvSpPr>
          <p:cNvPr id="4" name="Slide Number Placeholder 3"/>
          <p:cNvSpPr>
            <a:spLocks noGrp="1"/>
          </p:cNvSpPr>
          <p:nvPr>
            <p:ph type="sldNum" sz="quarter" idx="5"/>
          </p:nvPr>
        </p:nvSpPr>
        <p:spPr/>
        <p:txBody>
          <a:bodyPr/>
          <a:lstStyle/>
          <a:p>
            <a:fld id="{93225073-765A-2C47-AFAF-70577D11F41E}" type="slidenum">
              <a:rPr lang="en-US" smtClean="0"/>
              <a:t>43</a:t>
            </a:fld>
            <a:endParaRPr lang="en-US"/>
          </a:p>
        </p:txBody>
      </p:sp>
    </p:spTree>
    <p:extLst>
      <p:ext uri="{BB962C8B-B14F-4D97-AF65-F5344CB8AC3E}">
        <p14:creationId xmlns:p14="http://schemas.microsoft.com/office/powerpoint/2010/main" val="617813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628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870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0061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sz="2400" dirty="0">
                <a:effectLst/>
                <a:latin typeface="Avenir Roman"/>
                <a:ea typeface="Avenir Roman"/>
                <a:cs typeface="Avenir Roman"/>
                <a:sym typeface="Avenir Roman"/>
              </a:rPr>
              <a:t>A </a:t>
            </a:r>
            <a:r>
              <a:rPr lang="en-US" sz="2400" dirty="0" err="1">
                <a:effectLst/>
                <a:latin typeface="Avenir Roman"/>
                <a:ea typeface="Avenir Roman"/>
                <a:cs typeface="Avenir Roman"/>
                <a:sym typeface="Avenir Roman"/>
              </a:rPr>
              <a:t>VaR</a:t>
            </a:r>
            <a:r>
              <a:rPr lang="en-US" sz="2400" dirty="0">
                <a:effectLst/>
                <a:latin typeface="Avenir Roman"/>
                <a:ea typeface="Avenir Roman"/>
                <a:cs typeface="Avenir Roman"/>
                <a:sym typeface="Avenir Roman"/>
              </a:rPr>
              <a:t> exception occurs when a bank’s realized losses exceed its self-reported </a:t>
            </a:r>
            <a:r>
              <a:rPr lang="en-US" sz="2400" dirty="0" err="1">
                <a:effectLst/>
                <a:latin typeface="Avenir Roman"/>
                <a:ea typeface="Avenir Roman"/>
                <a:cs typeface="Avenir Roman"/>
                <a:sym typeface="Avenir Roman"/>
              </a:rPr>
              <a:t>VaR</a:t>
            </a:r>
            <a:r>
              <a:rPr lang="en-US" sz="2400" dirty="0">
                <a:effectLst/>
                <a:latin typeface="Avenir Roman"/>
                <a:ea typeface="Avenir Roman"/>
                <a:cs typeface="Avenir Roman"/>
                <a:sym typeface="Avenir Roman"/>
              </a:rPr>
              <a:t> number. </a:t>
            </a:r>
            <a:endParaRPr lang="en-US" dirty="0"/>
          </a:p>
          <a:p>
            <a:endParaRPr lang="en-US" dirty="0"/>
          </a:p>
        </p:txBody>
      </p:sp>
    </p:spTree>
    <p:extLst>
      <p:ext uri="{BB962C8B-B14F-4D97-AF65-F5344CB8AC3E}">
        <p14:creationId xmlns:p14="http://schemas.microsoft.com/office/powerpoint/2010/main" val="53550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Monthly returns on the Wilshire 5000</a:t>
            </a:r>
            <a:r>
              <a:rPr lang="en-US" baseline="0" dirty="0"/>
              <a:t> (all stocks actively traded in the U.S.) </a:t>
            </a:r>
            <a:r>
              <a:rPr lang="en-US" sz="1200" b="0" i="0" kern="1200" dirty="0">
                <a:solidFill>
                  <a:schemeClr val="tx1"/>
                </a:solidFill>
                <a:effectLst/>
                <a:latin typeface="+mn-lt"/>
                <a:ea typeface="+mn-ea"/>
                <a:cs typeface="+mn-cs"/>
              </a:rPr>
              <a:t>only 3,691 components</a:t>
            </a:r>
            <a:endParaRPr lang="en-US" dirty="0"/>
          </a:p>
        </p:txBody>
      </p:sp>
    </p:spTree>
    <p:extLst>
      <p:ext uri="{BB962C8B-B14F-4D97-AF65-F5344CB8AC3E}">
        <p14:creationId xmlns:p14="http://schemas.microsoft.com/office/powerpoint/2010/main" val="1780808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070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If security returns are symmetric, portfolio returns will be as well</a:t>
            </a:r>
            <a:endParaRPr lang="en-US"/>
          </a:p>
        </p:txBody>
      </p:sp>
      <p:sp>
        <p:nvSpPr>
          <p:cNvPr id="4" name="Slide Number Placeholder 3"/>
          <p:cNvSpPr>
            <a:spLocks noGrp="1"/>
          </p:cNvSpPr>
          <p:nvPr>
            <p:ph type="sldNum" sz="quarter" idx="10"/>
          </p:nvPr>
        </p:nvSpPr>
        <p:spPr/>
        <p:txBody>
          <a:bodyPr/>
          <a:lstStyle/>
          <a:p>
            <a:fld id="{93225073-765A-2C47-AFAF-70577D11F41E}" type="slidenum">
              <a:rPr lang="en-US" smtClean="0"/>
              <a:t>9</a:t>
            </a:fld>
            <a:endParaRPr lang="en-US"/>
          </a:p>
        </p:txBody>
      </p:sp>
    </p:spTree>
    <p:extLst>
      <p:ext uri="{BB962C8B-B14F-4D97-AF65-F5344CB8AC3E}">
        <p14:creationId xmlns:p14="http://schemas.microsoft.com/office/powerpoint/2010/main" val="16476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In reality, there is almost always an infinite number of possible states of the world</a:t>
            </a:r>
          </a:p>
          <a:p>
            <a:endParaRPr lang="en-US" dirty="0"/>
          </a:p>
        </p:txBody>
      </p:sp>
      <p:sp>
        <p:nvSpPr>
          <p:cNvPr id="4" name="Slide Number Placeholder 3"/>
          <p:cNvSpPr>
            <a:spLocks noGrp="1"/>
          </p:cNvSpPr>
          <p:nvPr>
            <p:ph type="sldNum" sz="quarter" idx="10"/>
          </p:nvPr>
        </p:nvSpPr>
        <p:spPr/>
        <p:txBody>
          <a:bodyPr/>
          <a:lstStyle/>
          <a:p>
            <a:fld id="{93225073-765A-2C47-AFAF-70577D11F41E}" type="slidenum">
              <a:rPr lang="en-US" smtClean="0"/>
              <a:t>10</a:t>
            </a:fld>
            <a:endParaRPr lang="en-US"/>
          </a:p>
        </p:txBody>
      </p:sp>
    </p:spTree>
    <p:extLst>
      <p:ext uri="{BB962C8B-B14F-4D97-AF65-F5344CB8AC3E}">
        <p14:creationId xmlns:p14="http://schemas.microsoft.com/office/powerpoint/2010/main" val="2044469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889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on board</a:t>
            </a:r>
          </a:p>
        </p:txBody>
      </p:sp>
    </p:spTree>
    <p:extLst>
      <p:ext uri="{BB962C8B-B14F-4D97-AF65-F5344CB8AC3E}">
        <p14:creationId xmlns:p14="http://schemas.microsoft.com/office/powerpoint/2010/main" val="31892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a:t>
            </a:r>
            <a:r>
              <a:rPr lang="en-US" baseline="0" dirty="0"/>
              <a:t> on board</a:t>
            </a:r>
            <a:endParaRPr lang="en-US" dirty="0"/>
          </a:p>
        </p:txBody>
      </p:sp>
    </p:spTree>
    <p:extLst>
      <p:ext uri="{BB962C8B-B14F-4D97-AF65-F5344CB8AC3E}">
        <p14:creationId xmlns:p14="http://schemas.microsoft.com/office/powerpoint/2010/main" val="58948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a:t>9/24/19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7" name="Shape 7"/>
          <p:cNvSpPr/>
          <p:nvPr/>
        </p:nvSpPr>
        <p:spPr>
          <a:xfrm>
            <a:off x="476251" y="4634508"/>
            <a:ext cx="1124948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321457">
              <a:defRPr sz="1200">
                <a:solidFill>
                  <a:srgbClr val="000000"/>
                </a:solidFill>
                <a:latin typeface="Helvetica"/>
                <a:ea typeface="Helvetica"/>
                <a:cs typeface="Helvetica"/>
                <a:sym typeface="Helvetica"/>
              </a:defRPr>
            </a:pPr>
            <a:endParaRPr sz="844"/>
          </a:p>
        </p:txBody>
      </p:sp>
      <p:sp>
        <p:nvSpPr>
          <p:cNvPr id="8" name="Shape 8"/>
          <p:cNvSpPr/>
          <p:nvPr/>
        </p:nvSpPr>
        <p:spPr>
          <a:xfrm>
            <a:off x="476250" y="2875359"/>
            <a:ext cx="1125001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321457">
              <a:defRPr sz="1200">
                <a:solidFill>
                  <a:srgbClr val="000000"/>
                </a:solidFill>
                <a:latin typeface="Helvetica"/>
                <a:ea typeface="Helvetica"/>
                <a:cs typeface="Helvetica"/>
                <a:sym typeface="Helvetica"/>
              </a:defRPr>
            </a:pPr>
            <a:endParaRPr sz="844"/>
          </a:p>
        </p:txBody>
      </p:sp>
      <p:sp>
        <p:nvSpPr>
          <p:cNvPr id="9" name="Shape 9"/>
          <p:cNvSpPr/>
          <p:nvPr/>
        </p:nvSpPr>
        <p:spPr>
          <a:xfrm rot="16200000">
            <a:off x="6917127" y="3760055"/>
            <a:ext cx="115506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0" tIns="0" rIns="0" bIns="0" anchor="ctr"/>
          <a:lstStyle/>
          <a:p>
            <a:pPr lvl="0" algn="l" defTabSz="321457">
              <a:defRPr sz="1200">
                <a:solidFill>
                  <a:srgbClr val="000000"/>
                </a:solidFill>
                <a:latin typeface="Helvetica"/>
                <a:ea typeface="Helvetica"/>
                <a:cs typeface="Helvetica"/>
                <a:sym typeface="Helvetica"/>
              </a:defRPr>
            </a:pPr>
            <a:endParaRPr sz="844"/>
          </a:p>
        </p:txBody>
      </p:sp>
      <p:sp>
        <p:nvSpPr>
          <p:cNvPr id="10" name="Shape 10"/>
          <p:cNvSpPr>
            <a:spLocks noGrp="1"/>
          </p:cNvSpPr>
          <p:nvPr>
            <p:ph type="title"/>
          </p:nvPr>
        </p:nvSpPr>
        <p:spPr>
          <a:xfrm>
            <a:off x="476250" y="2911078"/>
            <a:ext cx="6750844" cy="1696641"/>
          </a:xfrm>
          <a:prstGeom prst="rect">
            <a:avLst/>
          </a:prstGeom>
        </p:spPr>
        <p:txBody>
          <a:bodyPr/>
          <a:lstStyle>
            <a:lvl1pPr algn="l"/>
          </a:lstStyle>
          <a:p>
            <a:pPr lvl="0">
              <a:defRPr sz="1800">
                <a:solidFill>
                  <a:srgbClr val="000000"/>
                </a:solidFill>
              </a:defRPr>
            </a:pPr>
            <a:r>
              <a:rPr sz="4922">
                <a:solidFill>
                  <a:srgbClr val="D93E2B"/>
                </a:solidFill>
              </a:rPr>
              <a:t>Title Text</a:t>
            </a:r>
          </a:p>
        </p:txBody>
      </p:sp>
      <p:sp>
        <p:nvSpPr>
          <p:cNvPr id="11" name="Shape 11"/>
          <p:cNvSpPr>
            <a:spLocks noGrp="1"/>
          </p:cNvSpPr>
          <p:nvPr>
            <p:ph type="body" idx="1"/>
          </p:nvPr>
        </p:nvSpPr>
        <p:spPr>
          <a:xfrm>
            <a:off x="7762875" y="2911078"/>
            <a:ext cx="3976688" cy="1696641"/>
          </a:xfrm>
          <a:prstGeom prst="rect">
            <a:avLst/>
          </a:prstGeom>
        </p:spPr>
        <p:txBody>
          <a:bodyPr anchor="ctr"/>
          <a:lstStyle>
            <a:lvl1pPr marL="0" indent="0">
              <a:spcBef>
                <a:spcPts val="0"/>
              </a:spcBef>
              <a:buClrTx/>
              <a:buSzTx/>
              <a:buFontTx/>
              <a:buNone/>
              <a:defRPr sz="1687"/>
            </a:lvl1pPr>
            <a:lvl2pPr marL="0" indent="160729">
              <a:spcBef>
                <a:spcPts val="0"/>
              </a:spcBef>
              <a:buClrTx/>
              <a:buSzTx/>
              <a:buFontTx/>
              <a:buNone/>
              <a:defRPr sz="1687"/>
            </a:lvl2pPr>
            <a:lvl3pPr marL="0" indent="321457">
              <a:spcBef>
                <a:spcPts val="0"/>
              </a:spcBef>
              <a:buClrTx/>
              <a:buSzTx/>
              <a:buFontTx/>
              <a:buNone/>
              <a:defRPr sz="1687"/>
            </a:lvl3pPr>
            <a:lvl4pPr marL="0" indent="482186">
              <a:spcBef>
                <a:spcPts val="0"/>
              </a:spcBef>
              <a:buClrTx/>
              <a:buSzTx/>
              <a:buFontTx/>
              <a:buNone/>
              <a:defRPr sz="1687"/>
            </a:lvl4pPr>
            <a:lvl5pPr marL="0" indent="642915">
              <a:spcBef>
                <a:spcPts val="0"/>
              </a:spcBef>
              <a:buClrTx/>
              <a:buSzTx/>
              <a:buFontTx/>
              <a:buNone/>
              <a:defRPr sz="1687"/>
            </a:lvl5pPr>
          </a:lstStyle>
          <a:p>
            <a:pPr lvl="0">
              <a:defRPr sz="1800">
                <a:solidFill>
                  <a:srgbClr val="000000"/>
                </a:solidFill>
              </a:defRPr>
            </a:pPr>
            <a:r>
              <a:rPr sz="1687">
                <a:solidFill>
                  <a:srgbClr val="414141"/>
                </a:solidFill>
              </a:rPr>
              <a:t>Body Level One</a:t>
            </a:r>
          </a:p>
          <a:p>
            <a:pPr lvl="1">
              <a:defRPr sz="1800">
                <a:solidFill>
                  <a:srgbClr val="000000"/>
                </a:solidFill>
              </a:defRPr>
            </a:pPr>
            <a:r>
              <a:rPr sz="1687">
                <a:solidFill>
                  <a:srgbClr val="414141"/>
                </a:solidFill>
              </a:rPr>
              <a:t>Body Level Two</a:t>
            </a:r>
          </a:p>
          <a:p>
            <a:pPr lvl="2">
              <a:defRPr sz="1800">
                <a:solidFill>
                  <a:srgbClr val="000000"/>
                </a:solidFill>
              </a:defRPr>
            </a:pPr>
            <a:r>
              <a:rPr sz="1687">
                <a:solidFill>
                  <a:srgbClr val="414141"/>
                </a:solidFill>
              </a:rPr>
              <a:t>Body Level Three</a:t>
            </a:r>
          </a:p>
          <a:p>
            <a:pPr lvl="3">
              <a:defRPr sz="1800">
                <a:solidFill>
                  <a:srgbClr val="000000"/>
                </a:solidFill>
              </a:defRPr>
            </a:pPr>
            <a:r>
              <a:rPr sz="1687">
                <a:solidFill>
                  <a:srgbClr val="414141"/>
                </a:solidFill>
              </a:rPr>
              <a:t>Body Level Four</a:t>
            </a:r>
          </a:p>
          <a:p>
            <a:pPr lvl="4">
              <a:defRPr sz="1800">
                <a:solidFill>
                  <a:srgbClr val="000000"/>
                </a:solidFill>
              </a:defRPr>
            </a:pPr>
            <a:r>
              <a:rPr sz="1687">
                <a:solidFill>
                  <a:srgbClr val="414141"/>
                </a:solidFill>
              </a:rPr>
              <a:t>Body Level Five</a:t>
            </a:r>
          </a:p>
        </p:txBody>
      </p:sp>
    </p:spTree>
    <p:extLst>
      <p:ext uri="{BB962C8B-B14F-4D97-AF65-F5344CB8AC3E}">
        <p14:creationId xmlns:p14="http://schemas.microsoft.com/office/powerpoint/2010/main" val="204389883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20" name="Shape 20"/>
          <p:cNvSpPr>
            <a:spLocks noGrp="1"/>
          </p:cNvSpPr>
          <p:nvPr>
            <p:ph type="title"/>
          </p:nvPr>
        </p:nvSpPr>
        <p:spPr>
          <a:xfrm>
            <a:off x="476250" y="2580680"/>
            <a:ext cx="11239500" cy="1696641"/>
          </a:xfrm>
          <a:prstGeom prst="rect">
            <a:avLst/>
          </a:prstGeom>
        </p:spPr>
        <p:txBody>
          <a:bodyPr/>
          <a:lstStyle/>
          <a:p>
            <a:pPr lvl="0">
              <a:defRPr sz="1800">
                <a:solidFill>
                  <a:srgbClr val="000000"/>
                </a:solidFill>
              </a:defRPr>
            </a:pPr>
            <a:r>
              <a:rPr sz="4922">
                <a:solidFill>
                  <a:srgbClr val="D93E2B"/>
                </a:solidFill>
              </a:rPr>
              <a:t>Title Text</a:t>
            </a:r>
          </a:p>
        </p:txBody>
      </p:sp>
    </p:spTree>
    <p:extLst>
      <p:ext uri="{BB962C8B-B14F-4D97-AF65-F5344CB8AC3E}">
        <p14:creationId xmlns:p14="http://schemas.microsoft.com/office/powerpoint/2010/main" val="240680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a:t>9/24/19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a:t>9/24/19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a:t>9/24/19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a:t>9/24/19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4" r:id="rId12"/>
    <p:sldLayoutId id="2147483855" r:id="rId13"/>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qa.org/investment_challeng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p:txBody>
          <a:bodyPr>
            <a:normAutofit/>
          </a:bodyPr>
          <a:lstStyle/>
          <a:p>
            <a:r>
              <a:rPr lang="en-US" sz="2400" dirty="0" err="1"/>
              <a:t>StockTrak</a:t>
            </a:r>
            <a:r>
              <a:rPr lang="en-US" sz="2400" dirty="0"/>
              <a:t> starts this week. Start forming teams. More details next class.</a:t>
            </a:r>
          </a:p>
          <a:p>
            <a:r>
              <a:rPr lang="en-US" sz="2400" dirty="0"/>
              <a:t>CQA Investment Challenge</a:t>
            </a:r>
          </a:p>
          <a:p>
            <a:pPr lvl="1"/>
            <a:r>
              <a:rPr lang="en-US" sz="2200" dirty="0"/>
              <a:t>Starts the end of October</a:t>
            </a:r>
          </a:p>
          <a:p>
            <a:pPr lvl="2"/>
            <a:r>
              <a:rPr lang="en-US" dirty="0"/>
              <a:t>The Challenge provides teams with first-hand experience of being a portfolio manager by managing money, explaining their investment process and discussing performance. Teams will handle all aspects of portfolio management including stock selection, portfolio construction, and risk management. In addition, teams are required to complete a video presentation that provides a review of their investment team, investment philosophy/process as well as an update on performance. Throughout the competition teams will work with an assigned CQA member who will serve as a mentor and guide. The Challenge is an invaluable real-life view into managing money in the investment management industry. </a:t>
            </a:r>
            <a:endParaRPr lang="en-US" sz="2000" dirty="0"/>
          </a:p>
          <a:p>
            <a:pPr lvl="1"/>
            <a:r>
              <a:rPr lang="en-US" sz="2200" dirty="0"/>
              <a:t>More information on Canvas. Uses the </a:t>
            </a:r>
            <a:r>
              <a:rPr lang="en-US" sz="2200" dirty="0" err="1"/>
              <a:t>StockTrak</a:t>
            </a:r>
            <a:r>
              <a:rPr lang="en-US" sz="2200" dirty="0"/>
              <a:t> platform.</a:t>
            </a:r>
          </a:p>
          <a:p>
            <a:pPr lvl="1"/>
            <a:r>
              <a:rPr lang="en-US" sz="2200" dirty="0">
                <a:hlinkClick r:id="rId3"/>
              </a:rPr>
              <a:t>http://www.cqa.org/investment_challenge</a:t>
            </a:r>
            <a:endParaRPr lang="en-US" sz="2200" dirty="0"/>
          </a:p>
          <a:p>
            <a:pPr lvl="1"/>
            <a:endParaRPr lang="en-US" sz="2200" dirty="0"/>
          </a:p>
        </p:txBody>
      </p:sp>
    </p:spTree>
    <p:extLst>
      <p:ext uri="{BB962C8B-B14F-4D97-AF65-F5344CB8AC3E}">
        <p14:creationId xmlns:p14="http://schemas.microsoft.com/office/powerpoint/2010/main" val="1705349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Formulas</a:t>
            </a:r>
          </a:p>
        </p:txBody>
      </p:sp>
      <p:sp>
        <p:nvSpPr>
          <p:cNvPr id="3" name="Content Placeholder 2"/>
          <p:cNvSpPr>
            <a:spLocks noGrp="1"/>
          </p:cNvSpPr>
          <p:nvPr>
            <p:ph idx="1"/>
          </p:nvPr>
        </p:nvSpPr>
        <p:spPr/>
        <p:txBody>
          <a:bodyPr>
            <a:normAutofit lnSpcReduction="10000"/>
          </a:bodyPr>
          <a:lstStyle/>
          <a:p>
            <a:endParaRPr lang="en-US" sz="2800" dirty="0"/>
          </a:p>
          <a:p>
            <a:endParaRPr lang="en-US" sz="2800" dirty="0"/>
          </a:p>
          <a:p>
            <a:endParaRPr lang="en-US" sz="2800" dirty="0"/>
          </a:p>
          <a:p>
            <a:endParaRPr lang="en-US" sz="2800" dirty="0"/>
          </a:p>
          <a:p>
            <a:r>
              <a:rPr lang="en-US" sz="2800" i="1" dirty="0"/>
              <a:t>s</a:t>
            </a:r>
            <a:r>
              <a:rPr lang="en-US" sz="2800" dirty="0"/>
              <a:t> indicates the state of the world (e.g., good, bad neutral)</a:t>
            </a:r>
          </a:p>
          <a:p>
            <a:r>
              <a:rPr lang="en-US" sz="2800" i="1" dirty="0"/>
              <a:t>p(s)</a:t>
            </a:r>
            <a:r>
              <a:rPr lang="en-US" sz="2800" dirty="0"/>
              <a:t> is the probability of state s</a:t>
            </a:r>
          </a:p>
          <a:p>
            <a:r>
              <a:rPr lang="en-US" sz="2800" i="1" dirty="0"/>
              <a:t>r(s) </a:t>
            </a:r>
            <a:r>
              <a:rPr lang="en-US" sz="2800" dirty="0"/>
              <a:t>is the return in state s</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96" y="2975235"/>
            <a:ext cx="5017264" cy="863842"/>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296" y="1695190"/>
            <a:ext cx="3559698" cy="955042"/>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6493" y="3215762"/>
            <a:ext cx="2424315" cy="382787"/>
          </a:xfrm>
          <a:prstGeom prst="rect">
            <a:avLst/>
          </a:prstGeom>
        </p:spPr>
      </p:pic>
    </p:spTree>
    <p:extLst>
      <p:ext uri="{BB962C8B-B14F-4D97-AF65-F5344CB8AC3E}">
        <p14:creationId xmlns:p14="http://schemas.microsoft.com/office/powerpoint/2010/main" val="148586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ormAutofit/>
          </a:bodyPr>
          <a:lstStyle/>
          <a:p>
            <a:pPr lvl="0">
              <a:defRPr sz="1800">
                <a:solidFill>
                  <a:srgbClr val="000000"/>
                </a:solidFill>
              </a:defRPr>
            </a:pPr>
            <a:r>
              <a:rPr lang="en-US" sz="4922" dirty="0">
                <a:solidFill>
                  <a:srgbClr val="D93E2B"/>
                </a:solidFill>
              </a:rPr>
              <a:t>Scenario Analysis</a:t>
            </a:r>
            <a:endParaRPr sz="4922" dirty="0">
              <a:solidFill>
                <a:srgbClr val="D93E2B"/>
              </a:solidFill>
            </a:endParaRPr>
          </a:p>
        </p:txBody>
      </p:sp>
      <p:sp>
        <p:nvSpPr>
          <p:cNvPr id="63" name="Shape 63"/>
          <p:cNvSpPr>
            <a:spLocks noGrp="1"/>
          </p:cNvSpPr>
          <p:nvPr>
            <p:ph idx="1"/>
          </p:nvPr>
        </p:nvSpPr>
        <p:spPr>
          <a:xfrm>
            <a:off x="1261872" y="1828800"/>
            <a:ext cx="8595360" cy="5029200"/>
          </a:xfrm>
          <a:prstGeom prst="rect">
            <a:avLst/>
          </a:prstGeom>
        </p:spPr>
        <p:txBody>
          <a:bodyPr>
            <a:normAutofit/>
          </a:bodyPr>
          <a:lstStyle/>
          <a:p>
            <a:pPr lvl="0"/>
            <a:r>
              <a:rPr lang="en-US" sz="2800" dirty="0"/>
              <a:t>If we are given the probability of each return possibility, we can calculate:</a:t>
            </a:r>
          </a:p>
          <a:p>
            <a:pPr lvl="1"/>
            <a:r>
              <a:rPr lang="en-US" sz="2600" b="1" dirty="0"/>
              <a:t>Expected return </a:t>
            </a:r>
            <a:endParaRPr lang="en-US" sz="2600" dirty="0"/>
          </a:p>
          <a:p>
            <a:pPr lvl="1"/>
            <a:r>
              <a:rPr lang="en-US" sz="2600" b="1" dirty="0"/>
              <a:t>Standard deviation (and variance) of returns</a:t>
            </a:r>
          </a:p>
          <a:p>
            <a:pPr lvl="0"/>
            <a:r>
              <a:rPr lang="en-US" sz="2800" b="1" dirty="0"/>
              <a:t>Scenarios example:</a:t>
            </a:r>
          </a:p>
          <a:p>
            <a:pPr lvl="1"/>
            <a:r>
              <a:rPr lang="en-US" sz="2600" dirty="0"/>
              <a:t>Return scenarios for the S&amp;P 500 index</a:t>
            </a:r>
          </a:p>
          <a:p>
            <a:pPr lvl="2"/>
            <a:r>
              <a:rPr lang="en-US" sz="2400" dirty="0"/>
              <a:t>10% chance of recession: -5% return</a:t>
            </a:r>
          </a:p>
          <a:p>
            <a:pPr lvl="2"/>
            <a:r>
              <a:rPr lang="en-US" sz="2400" dirty="0"/>
              <a:t>70% chance of slow growth: 0% return</a:t>
            </a:r>
          </a:p>
          <a:p>
            <a:pPr lvl="2"/>
            <a:r>
              <a:rPr lang="en-US" sz="2400" dirty="0"/>
              <a:t>10% chance of moderate expansion: 5% return</a:t>
            </a:r>
          </a:p>
          <a:p>
            <a:pPr lvl="2"/>
            <a:r>
              <a:rPr lang="en-US" sz="2400" dirty="0"/>
              <a:t>10% chance of rapid expansion: 10% return</a:t>
            </a:r>
          </a:p>
        </p:txBody>
      </p:sp>
    </p:spTree>
    <p:extLst>
      <p:ext uri="{BB962C8B-B14F-4D97-AF65-F5344CB8AC3E}">
        <p14:creationId xmlns:p14="http://schemas.microsoft.com/office/powerpoint/2010/main" val="19599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ormAutofit/>
          </a:bodyPr>
          <a:lstStyle/>
          <a:p>
            <a:pPr lvl="0">
              <a:defRPr sz="1800">
                <a:solidFill>
                  <a:srgbClr val="000000"/>
                </a:solidFill>
              </a:defRPr>
            </a:pPr>
            <a:r>
              <a:rPr lang="en-US" sz="4922" dirty="0">
                <a:solidFill>
                  <a:srgbClr val="D93E2B"/>
                </a:solidFill>
              </a:rPr>
              <a:t>Risk and Return Example</a:t>
            </a:r>
            <a:endParaRPr sz="4922" dirty="0">
              <a:solidFill>
                <a:srgbClr val="D93E2B"/>
              </a:solidFill>
            </a:endParaRPr>
          </a:p>
        </p:txBody>
      </p:sp>
      <p:sp>
        <p:nvSpPr>
          <p:cNvPr id="63" name="Shape 63"/>
          <p:cNvSpPr>
            <a:spLocks noGrp="1"/>
          </p:cNvSpPr>
          <p:nvPr>
            <p:ph idx="1"/>
          </p:nvPr>
        </p:nvSpPr>
        <p:spPr>
          <a:prstGeom prst="rect">
            <a:avLst/>
          </a:prstGeom>
        </p:spPr>
        <p:txBody>
          <a:bodyPr>
            <a:normAutofit fontScale="92500" lnSpcReduction="20000"/>
          </a:bodyPr>
          <a:lstStyle/>
          <a:p>
            <a:pPr lvl="0"/>
            <a:r>
              <a:rPr lang="en-US" sz="3797" dirty="0"/>
              <a:t>You are planning to invest in the S&amp;P 500 using an ETF</a:t>
            </a:r>
          </a:p>
          <a:p>
            <a:pPr lvl="0"/>
            <a:r>
              <a:rPr lang="en-US" sz="2672" dirty="0"/>
              <a:t>There is a 50% chance:</a:t>
            </a:r>
          </a:p>
          <a:p>
            <a:pPr lvl="1"/>
            <a:r>
              <a:rPr lang="en-US" sz="2672" dirty="0"/>
              <a:t>The next year will see an economic expansion </a:t>
            </a:r>
          </a:p>
          <a:p>
            <a:pPr lvl="1"/>
            <a:r>
              <a:rPr lang="en-US" sz="2672" dirty="0"/>
              <a:t>And the return on the ETF will be 10%</a:t>
            </a:r>
          </a:p>
          <a:p>
            <a:r>
              <a:rPr lang="en-US" sz="2672" dirty="0"/>
              <a:t>There is a 50% chance:</a:t>
            </a:r>
          </a:p>
          <a:p>
            <a:pPr lvl="1"/>
            <a:r>
              <a:rPr lang="en-US" sz="2672" dirty="0"/>
              <a:t>The next year will see an economic contraction </a:t>
            </a:r>
          </a:p>
          <a:p>
            <a:pPr lvl="1"/>
            <a:r>
              <a:rPr lang="en-US" sz="2672" dirty="0"/>
              <a:t>And the return on the ETF will be -5%</a:t>
            </a:r>
          </a:p>
          <a:p>
            <a:pPr lvl="0"/>
            <a:r>
              <a:rPr lang="en-US" sz="3375" dirty="0"/>
              <a:t>What is your expected return and the standard deviation of returns?</a:t>
            </a:r>
          </a:p>
          <a:p>
            <a:pPr lvl="0"/>
            <a:endParaRPr sz="3375" dirty="0"/>
          </a:p>
        </p:txBody>
      </p:sp>
    </p:spTree>
    <p:extLst>
      <p:ext uri="{BB962C8B-B14F-4D97-AF65-F5344CB8AC3E}">
        <p14:creationId xmlns:p14="http://schemas.microsoft.com/office/powerpoint/2010/main" val="514944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ormAutofit/>
          </a:bodyPr>
          <a:lstStyle/>
          <a:p>
            <a:pPr lvl="0">
              <a:defRPr sz="1800">
                <a:solidFill>
                  <a:srgbClr val="000000"/>
                </a:solidFill>
              </a:defRPr>
            </a:pPr>
            <a:r>
              <a:rPr lang="en-US" sz="4922" dirty="0">
                <a:solidFill>
                  <a:srgbClr val="D93E2B"/>
                </a:solidFill>
              </a:rPr>
              <a:t>Risk and Returns</a:t>
            </a:r>
            <a:endParaRPr sz="4922" dirty="0">
              <a:solidFill>
                <a:srgbClr val="D93E2B"/>
              </a:solidFill>
            </a:endParaRPr>
          </a:p>
        </p:txBody>
      </p:sp>
      <p:sp>
        <p:nvSpPr>
          <p:cNvPr id="63" name="Shape 63"/>
          <p:cNvSpPr>
            <a:spLocks noGrp="1"/>
          </p:cNvSpPr>
          <p:nvPr>
            <p:ph idx="1"/>
          </p:nvPr>
        </p:nvSpPr>
        <p:spPr>
          <a:prstGeom prst="rect">
            <a:avLst/>
          </a:prstGeom>
        </p:spPr>
        <p:txBody>
          <a:bodyPr>
            <a:normAutofit/>
          </a:bodyPr>
          <a:lstStyle/>
          <a:p>
            <a:pPr lvl="0"/>
            <a:r>
              <a:rPr lang="en-US" sz="3094" dirty="0"/>
              <a:t>50% chance of 10%, 50% chance of -5%</a:t>
            </a:r>
          </a:p>
          <a:p>
            <a:pPr lvl="0"/>
            <a:endParaRPr lang="en-US" sz="3797" dirty="0"/>
          </a:p>
          <a:p>
            <a:pPr lvl="0"/>
            <a:endParaRPr lang="en-US" sz="3797" dirty="0"/>
          </a:p>
          <a:p>
            <a:pPr lvl="0"/>
            <a:endParaRPr sz="3375"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2700" y="2556032"/>
            <a:ext cx="6659249" cy="392344"/>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701" y="3261000"/>
            <a:ext cx="6659248" cy="394551"/>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2701" y="3968097"/>
            <a:ext cx="5746014" cy="397451"/>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2701" y="4756546"/>
            <a:ext cx="2451319" cy="402455"/>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2700" y="5478595"/>
            <a:ext cx="2948342" cy="348229"/>
          </a:xfrm>
          <a:prstGeom prst="rect">
            <a:avLst/>
          </a:prstGeom>
        </p:spPr>
      </p:pic>
    </p:spTree>
    <p:extLst>
      <p:ext uri="{BB962C8B-B14F-4D97-AF65-F5344CB8AC3E}">
        <p14:creationId xmlns:p14="http://schemas.microsoft.com/office/powerpoint/2010/main" val="12576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heckerboard(across)">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ormAutofit/>
          </a:bodyPr>
          <a:lstStyle/>
          <a:p>
            <a:pPr lvl="0">
              <a:defRPr sz="1800">
                <a:solidFill>
                  <a:srgbClr val="000000"/>
                </a:solidFill>
              </a:defRPr>
            </a:pPr>
            <a:r>
              <a:rPr lang="en-US" sz="4922" dirty="0">
                <a:solidFill>
                  <a:srgbClr val="D93E2B"/>
                </a:solidFill>
              </a:rPr>
              <a:t>Risk and Return Example</a:t>
            </a:r>
            <a:endParaRPr sz="4922" dirty="0">
              <a:solidFill>
                <a:srgbClr val="D93E2B"/>
              </a:solidFill>
            </a:endParaRPr>
          </a:p>
        </p:txBody>
      </p:sp>
      <p:sp>
        <p:nvSpPr>
          <p:cNvPr id="63" name="Shape 63"/>
          <p:cNvSpPr>
            <a:spLocks noGrp="1"/>
          </p:cNvSpPr>
          <p:nvPr>
            <p:ph idx="1"/>
          </p:nvPr>
        </p:nvSpPr>
        <p:spPr>
          <a:prstGeom prst="rect">
            <a:avLst/>
          </a:prstGeom>
        </p:spPr>
        <p:txBody>
          <a:bodyPr>
            <a:normAutofit/>
          </a:bodyPr>
          <a:lstStyle/>
          <a:p>
            <a:pPr lvl="0"/>
            <a:r>
              <a:rPr lang="en-US" sz="2812" dirty="0"/>
              <a:t>Coca-Cola currently has a stock price of $39:</a:t>
            </a:r>
          </a:p>
          <a:p>
            <a:pPr lvl="0"/>
            <a:r>
              <a:rPr lang="en-US" sz="2812" dirty="0"/>
              <a:t>The distribution of prices in one month are:</a:t>
            </a:r>
          </a:p>
          <a:p>
            <a:pPr lvl="0"/>
            <a:endParaRPr lang="en-US" sz="2812" dirty="0"/>
          </a:p>
          <a:p>
            <a:pPr lvl="0"/>
            <a:endParaRPr lang="en-US" sz="2812" dirty="0"/>
          </a:p>
          <a:p>
            <a:pPr lvl="0"/>
            <a:endParaRPr lang="en-US" sz="2812" dirty="0"/>
          </a:p>
          <a:p>
            <a:pPr lvl="0"/>
            <a:r>
              <a:rPr lang="en-US" sz="2812" dirty="0"/>
              <a:t>What is your expected return and standard deviation of return?</a:t>
            </a:r>
          </a:p>
          <a:p>
            <a:pPr lvl="0"/>
            <a:endParaRPr lang="en-US" sz="2812" dirty="0"/>
          </a:p>
          <a:p>
            <a:pPr lvl="0"/>
            <a:endParaRPr lang="en-US" sz="3375" dirty="0"/>
          </a:p>
          <a:p>
            <a:pPr lvl="0"/>
            <a:endParaRPr sz="3375" dirty="0"/>
          </a:p>
        </p:txBody>
      </p:sp>
      <p:graphicFrame>
        <p:nvGraphicFramePr>
          <p:cNvPr id="2" name="Table 1"/>
          <p:cNvGraphicFramePr>
            <a:graphicFrameLocks noGrp="1"/>
          </p:cNvGraphicFramePr>
          <p:nvPr/>
        </p:nvGraphicFramePr>
        <p:xfrm>
          <a:off x="2849564" y="3026904"/>
          <a:ext cx="6096000" cy="1049656"/>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60747">
                <a:tc>
                  <a:txBody>
                    <a:bodyPr/>
                    <a:lstStyle/>
                    <a:p>
                      <a:r>
                        <a:rPr lang="en-US" sz="1300" dirty="0"/>
                        <a:t>Probability</a:t>
                      </a:r>
                    </a:p>
                  </a:txBody>
                  <a:tcPr marL="64294" marR="64294" marT="32147" marB="32147"/>
                </a:tc>
                <a:tc>
                  <a:txBody>
                    <a:bodyPr/>
                    <a:lstStyle/>
                    <a:p>
                      <a:r>
                        <a:rPr lang="en-US" sz="1300" dirty="0"/>
                        <a:t>Price</a:t>
                      </a:r>
                    </a:p>
                  </a:txBody>
                  <a:tcPr marL="64294" marR="64294" marT="32147" marB="32147"/>
                </a:tc>
                <a:extLst>
                  <a:ext uri="{0D108BD9-81ED-4DB2-BD59-A6C34878D82A}">
                    <a16:rowId xmlns:a16="http://schemas.microsoft.com/office/drawing/2014/main" val="10000"/>
                  </a:ext>
                </a:extLst>
              </a:tr>
              <a:tr h="260747">
                <a:tc>
                  <a:txBody>
                    <a:bodyPr/>
                    <a:lstStyle/>
                    <a:p>
                      <a:r>
                        <a:rPr lang="en-US" sz="1300" dirty="0"/>
                        <a:t>.25</a:t>
                      </a:r>
                    </a:p>
                  </a:txBody>
                  <a:tcPr marL="64294" marR="64294" marT="32147" marB="32147"/>
                </a:tc>
                <a:tc>
                  <a:txBody>
                    <a:bodyPr/>
                    <a:lstStyle/>
                    <a:p>
                      <a:r>
                        <a:rPr lang="en-US" sz="1300" dirty="0"/>
                        <a:t>$45</a:t>
                      </a:r>
                    </a:p>
                  </a:txBody>
                  <a:tcPr marL="64294" marR="64294" marT="32147" marB="32147"/>
                </a:tc>
                <a:extLst>
                  <a:ext uri="{0D108BD9-81ED-4DB2-BD59-A6C34878D82A}">
                    <a16:rowId xmlns:a16="http://schemas.microsoft.com/office/drawing/2014/main" val="10001"/>
                  </a:ext>
                </a:extLst>
              </a:tr>
              <a:tr h="260747">
                <a:tc>
                  <a:txBody>
                    <a:bodyPr/>
                    <a:lstStyle/>
                    <a:p>
                      <a:r>
                        <a:rPr lang="en-US" sz="1300" dirty="0"/>
                        <a:t>.25</a:t>
                      </a:r>
                    </a:p>
                  </a:txBody>
                  <a:tcPr marL="64294" marR="64294" marT="32147" marB="32147"/>
                </a:tc>
                <a:tc>
                  <a:txBody>
                    <a:bodyPr/>
                    <a:lstStyle/>
                    <a:p>
                      <a:r>
                        <a:rPr lang="en-US" sz="1300" dirty="0"/>
                        <a:t>$39</a:t>
                      </a:r>
                    </a:p>
                  </a:txBody>
                  <a:tcPr marL="64294" marR="64294" marT="32147" marB="32147"/>
                </a:tc>
                <a:extLst>
                  <a:ext uri="{0D108BD9-81ED-4DB2-BD59-A6C34878D82A}">
                    <a16:rowId xmlns:a16="http://schemas.microsoft.com/office/drawing/2014/main" val="10002"/>
                  </a:ext>
                </a:extLst>
              </a:tr>
              <a:tr h="260747">
                <a:tc>
                  <a:txBody>
                    <a:bodyPr/>
                    <a:lstStyle/>
                    <a:p>
                      <a:r>
                        <a:rPr lang="en-US" sz="1300" dirty="0"/>
                        <a:t>.50</a:t>
                      </a:r>
                    </a:p>
                  </a:txBody>
                  <a:tcPr marL="64294" marR="64294" marT="32147" marB="32147"/>
                </a:tc>
                <a:tc>
                  <a:txBody>
                    <a:bodyPr/>
                    <a:lstStyle/>
                    <a:p>
                      <a:r>
                        <a:rPr lang="en-US" sz="1300" dirty="0"/>
                        <a:t>$37</a:t>
                      </a:r>
                    </a:p>
                  </a:txBody>
                  <a:tcPr marL="64294" marR="64294" marT="32147" marB="3214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83693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ormAutofit/>
          </a:bodyPr>
          <a:lstStyle/>
          <a:p>
            <a:pPr lvl="0">
              <a:defRPr sz="1800">
                <a:solidFill>
                  <a:srgbClr val="000000"/>
                </a:solidFill>
              </a:defRPr>
            </a:pPr>
            <a:r>
              <a:rPr lang="en-US" sz="4922" dirty="0">
                <a:solidFill>
                  <a:srgbClr val="D93E2B"/>
                </a:solidFill>
              </a:rPr>
              <a:t>Risk and Return Example</a:t>
            </a:r>
            <a:endParaRPr sz="4922" dirty="0">
              <a:solidFill>
                <a:srgbClr val="D93E2B"/>
              </a:solidFill>
            </a:endParaRPr>
          </a:p>
        </p:txBody>
      </p:sp>
      <p:sp>
        <p:nvSpPr>
          <p:cNvPr id="3" name="Content Placeholder 2"/>
          <p:cNvSpPr>
            <a:spLocks noGrp="1"/>
          </p:cNvSpPr>
          <p:nvPr>
            <p:ph idx="1"/>
          </p:nvPr>
        </p:nvSpPr>
        <p:spPr/>
        <p:txBody>
          <a:bodyPr/>
          <a:lstStyle/>
          <a:p>
            <a:endParaRPr lang="en-US"/>
          </a:p>
        </p:txBody>
      </p:sp>
      <p:graphicFrame>
        <p:nvGraphicFramePr>
          <p:cNvPr id="2" name="Table 1"/>
          <p:cNvGraphicFramePr>
            <a:graphicFrameLocks noGrp="1"/>
          </p:cNvGraphicFramePr>
          <p:nvPr/>
        </p:nvGraphicFramePr>
        <p:xfrm>
          <a:off x="2339298" y="1848444"/>
          <a:ext cx="6696920" cy="1595616"/>
        </p:xfrm>
        <a:graphic>
          <a:graphicData uri="http://schemas.openxmlformats.org/drawingml/2006/table">
            <a:tbl>
              <a:tblPr firstRow="1" bandRow="1">
                <a:tableStyleId>{5940675A-B579-460E-94D1-54222C63F5DA}</a:tableStyleId>
              </a:tblPr>
              <a:tblGrid>
                <a:gridCol w="3348460">
                  <a:extLst>
                    <a:ext uri="{9D8B030D-6E8A-4147-A177-3AD203B41FA5}">
                      <a16:colId xmlns:a16="http://schemas.microsoft.com/office/drawing/2014/main" val="20000"/>
                    </a:ext>
                  </a:extLst>
                </a:gridCol>
                <a:gridCol w="1674230">
                  <a:extLst>
                    <a:ext uri="{9D8B030D-6E8A-4147-A177-3AD203B41FA5}">
                      <a16:colId xmlns:a16="http://schemas.microsoft.com/office/drawing/2014/main" val="20001"/>
                    </a:ext>
                  </a:extLst>
                </a:gridCol>
                <a:gridCol w="1674230">
                  <a:extLst>
                    <a:ext uri="{9D8B030D-6E8A-4147-A177-3AD203B41FA5}">
                      <a16:colId xmlns:a16="http://schemas.microsoft.com/office/drawing/2014/main" val="20002"/>
                    </a:ext>
                  </a:extLst>
                </a:gridCol>
              </a:tblGrid>
              <a:tr h="398904">
                <a:tc>
                  <a:txBody>
                    <a:bodyPr/>
                    <a:lstStyle/>
                    <a:p>
                      <a:r>
                        <a:rPr lang="en-US" sz="1300" dirty="0"/>
                        <a:t>Probability</a:t>
                      </a:r>
                    </a:p>
                  </a:txBody>
                  <a:tcPr marL="64294" marR="64294" marT="32147" marB="32147"/>
                </a:tc>
                <a:tc>
                  <a:txBody>
                    <a:bodyPr/>
                    <a:lstStyle/>
                    <a:p>
                      <a:r>
                        <a:rPr lang="en-US" sz="1300" dirty="0"/>
                        <a:t>Price</a:t>
                      </a:r>
                    </a:p>
                  </a:txBody>
                  <a:tcPr marL="64294" marR="64294" marT="32147" marB="32147"/>
                </a:tc>
                <a:tc>
                  <a:txBody>
                    <a:bodyPr/>
                    <a:lstStyle/>
                    <a:p>
                      <a:r>
                        <a:rPr lang="en-US" sz="1300" dirty="0"/>
                        <a:t>Return</a:t>
                      </a:r>
                    </a:p>
                  </a:txBody>
                  <a:tcPr marL="64294" marR="64294" marT="32147" marB="32147"/>
                </a:tc>
                <a:extLst>
                  <a:ext uri="{0D108BD9-81ED-4DB2-BD59-A6C34878D82A}">
                    <a16:rowId xmlns:a16="http://schemas.microsoft.com/office/drawing/2014/main" val="10000"/>
                  </a:ext>
                </a:extLst>
              </a:tr>
              <a:tr h="398904">
                <a:tc>
                  <a:txBody>
                    <a:bodyPr/>
                    <a:lstStyle/>
                    <a:p>
                      <a:r>
                        <a:rPr lang="en-US" sz="1300" dirty="0"/>
                        <a:t>.25</a:t>
                      </a:r>
                    </a:p>
                  </a:txBody>
                  <a:tcPr marL="64294" marR="64294" marT="32147" marB="32147"/>
                </a:tc>
                <a:tc>
                  <a:txBody>
                    <a:bodyPr/>
                    <a:lstStyle/>
                    <a:p>
                      <a:r>
                        <a:rPr lang="en-US" sz="1300" dirty="0"/>
                        <a:t>$45</a:t>
                      </a:r>
                    </a:p>
                  </a:txBody>
                  <a:tcPr marL="64294" marR="64294" marT="32147" marB="32147"/>
                </a:tc>
                <a:tc>
                  <a:txBody>
                    <a:bodyPr/>
                    <a:lstStyle/>
                    <a:p>
                      <a:r>
                        <a:rPr lang="en-US" sz="1300" dirty="0"/>
                        <a:t>6/39</a:t>
                      </a:r>
                      <a:r>
                        <a:rPr lang="en-US" sz="1300" baseline="0" dirty="0"/>
                        <a:t> = 15.38%</a:t>
                      </a:r>
                      <a:endParaRPr lang="en-US" sz="1300" dirty="0"/>
                    </a:p>
                  </a:txBody>
                  <a:tcPr marL="64294" marR="64294" marT="32147" marB="32147"/>
                </a:tc>
                <a:extLst>
                  <a:ext uri="{0D108BD9-81ED-4DB2-BD59-A6C34878D82A}">
                    <a16:rowId xmlns:a16="http://schemas.microsoft.com/office/drawing/2014/main" val="10001"/>
                  </a:ext>
                </a:extLst>
              </a:tr>
              <a:tr h="398904">
                <a:tc>
                  <a:txBody>
                    <a:bodyPr/>
                    <a:lstStyle/>
                    <a:p>
                      <a:r>
                        <a:rPr lang="en-US" sz="1300" dirty="0"/>
                        <a:t>.25</a:t>
                      </a:r>
                    </a:p>
                  </a:txBody>
                  <a:tcPr marL="64294" marR="64294" marT="32147" marB="32147"/>
                </a:tc>
                <a:tc>
                  <a:txBody>
                    <a:bodyPr/>
                    <a:lstStyle/>
                    <a:p>
                      <a:r>
                        <a:rPr lang="en-US" sz="1300" dirty="0"/>
                        <a:t>$39</a:t>
                      </a:r>
                    </a:p>
                  </a:txBody>
                  <a:tcPr marL="64294" marR="64294" marT="32147" marB="32147"/>
                </a:tc>
                <a:tc>
                  <a:txBody>
                    <a:bodyPr/>
                    <a:lstStyle/>
                    <a:p>
                      <a:r>
                        <a:rPr lang="en-US" sz="1300" dirty="0"/>
                        <a:t>0/39</a:t>
                      </a:r>
                      <a:r>
                        <a:rPr lang="en-US" sz="1300" baseline="0" dirty="0"/>
                        <a:t> = 0%</a:t>
                      </a:r>
                      <a:endParaRPr lang="en-US" sz="1300" dirty="0"/>
                    </a:p>
                  </a:txBody>
                  <a:tcPr marL="64294" marR="64294" marT="32147" marB="32147"/>
                </a:tc>
                <a:extLst>
                  <a:ext uri="{0D108BD9-81ED-4DB2-BD59-A6C34878D82A}">
                    <a16:rowId xmlns:a16="http://schemas.microsoft.com/office/drawing/2014/main" val="10002"/>
                  </a:ext>
                </a:extLst>
              </a:tr>
              <a:tr h="398904">
                <a:tc>
                  <a:txBody>
                    <a:bodyPr/>
                    <a:lstStyle/>
                    <a:p>
                      <a:r>
                        <a:rPr lang="en-US" sz="1300" dirty="0"/>
                        <a:t>.50</a:t>
                      </a:r>
                    </a:p>
                  </a:txBody>
                  <a:tcPr marL="64294" marR="64294" marT="32147" marB="32147"/>
                </a:tc>
                <a:tc>
                  <a:txBody>
                    <a:bodyPr/>
                    <a:lstStyle/>
                    <a:p>
                      <a:r>
                        <a:rPr lang="en-US" sz="1300" dirty="0"/>
                        <a:t>$37</a:t>
                      </a:r>
                    </a:p>
                  </a:txBody>
                  <a:tcPr marL="64294" marR="64294" marT="32147" marB="32147"/>
                </a:tc>
                <a:tc>
                  <a:txBody>
                    <a:bodyPr/>
                    <a:lstStyle/>
                    <a:p>
                      <a:r>
                        <a:rPr lang="en-US" sz="1300" dirty="0"/>
                        <a:t>-2/</a:t>
                      </a:r>
                      <a:r>
                        <a:rPr lang="en-US" sz="1300"/>
                        <a:t>30  = - 5.13</a:t>
                      </a:r>
                      <a:r>
                        <a:rPr lang="en-US" sz="1300" dirty="0"/>
                        <a:t>%</a:t>
                      </a:r>
                    </a:p>
                  </a:txBody>
                  <a:tcPr marL="64294" marR="64294" marT="32147" marB="32147"/>
                </a:tc>
                <a:extLst>
                  <a:ext uri="{0D108BD9-81ED-4DB2-BD59-A6C34878D82A}">
                    <a16:rowId xmlns:a16="http://schemas.microsoft.com/office/drawing/2014/main" val="10003"/>
                  </a:ext>
                </a:extLst>
              </a:tr>
            </a:tbl>
          </a:graphicData>
        </a:graphic>
      </p:graphicFrame>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298" y="3879007"/>
            <a:ext cx="6331148" cy="330398"/>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674937"/>
            <a:ext cx="9144000" cy="303812"/>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128" y="5275341"/>
            <a:ext cx="3493053" cy="422237"/>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2128" y="6067477"/>
            <a:ext cx="2184645" cy="409621"/>
          </a:xfrm>
          <a:prstGeom prst="rect">
            <a:avLst/>
          </a:prstGeom>
        </p:spPr>
      </p:pic>
    </p:spTree>
    <p:extLst>
      <p:ext uri="{BB962C8B-B14F-4D97-AF65-F5344CB8AC3E}">
        <p14:creationId xmlns:p14="http://schemas.microsoft.com/office/powerpoint/2010/main" val="103939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7172-B4BB-D14B-8DED-DE131C926BFA}"/>
              </a:ext>
            </a:extLst>
          </p:cNvPr>
          <p:cNvSpPr>
            <a:spLocks noGrp="1"/>
          </p:cNvSpPr>
          <p:nvPr>
            <p:ph type="title"/>
          </p:nvPr>
        </p:nvSpPr>
        <p:spPr/>
        <p:txBody>
          <a:bodyPr/>
          <a:lstStyle/>
          <a:p>
            <a:r>
              <a:rPr lang="en-US" dirty="0"/>
              <a:t>Covariance</a:t>
            </a:r>
          </a:p>
        </p:txBody>
      </p:sp>
      <p:sp>
        <p:nvSpPr>
          <p:cNvPr id="3" name="Content Placeholder 2">
            <a:extLst>
              <a:ext uri="{FF2B5EF4-FFF2-40B4-BE49-F238E27FC236}">
                <a16:creationId xmlns:a16="http://schemas.microsoft.com/office/drawing/2014/main" id="{2CACA23A-84B6-6A4E-8A5F-FAD2016197FF}"/>
              </a:ext>
            </a:extLst>
          </p:cNvPr>
          <p:cNvSpPr>
            <a:spLocks noGrp="1"/>
          </p:cNvSpPr>
          <p:nvPr>
            <p:ph idx="1"/>
          </p:nvPr>
        </p:nvSpPr>
        <p:spPr/>
        <p:txBody>
          <a:bodyPr/>
          <a:lstStyle/>
          <a:p>
            <a:r>
              <a:rPr lang="en-US" dirty="0"/>
              <a:t>When optimizing a portfolio, we’ll want to consider the joint variability of assets. </a:t>
            </a:r>
          </a:p>
          <a:p>
            <a:pPr lvl="1"/>
            <a:r>
              <a:rPr lang="en-US" dirty="0"/>
              <a:t>E.g., do two securities’ move up and down together, in opposite directions, are they uncorrelated, etc.</a:t>
            </a:r>
          </a:p>
          <a:p>
            <a:pPr lvl="1"/>
            <a:endParaRPr lang="en-US" dirty="0"/>
          </a:p>
          <a:p>
            <a:r>
              <a:rPr lang="en-US" dirty="0"/>
              <a:t>Covariance is a measure of joint variability</a:t>
            </a:r>
          </a:p>
          <a:p>
            <a:r>
              <a:rPr lang="en-US" dirty="0" err="1"/>
              <a:t>Cov</a:t>
            </a:r>
            <a:r>
              <a:rPr lang="en-US" dirty="0"/>
              <a:t>(X,Y) = E[(X – E[X])(Y-E[Y])]</a:t>
            </a:r>
          </a:p>
          <a:p>
            <a:endParaRPr lang="en-US" dirty="0"/>
          </a:p>
          <a:p>
            <a:endParaRPr lang="en-US" dirty="0"/>
          </a:p>
          <a:p>
            <a:endParaRPr lang="en-US" dirty="0"/>
          </a:p>
          <a:p>
            <a:r>
              <a:rPr lang="en-US" dirty="0"/>
              <a:t>Variance is a variable’s covariance with itself</a:t>
            </a:r>
          </a:p>
          <a:p>
            <a:endParaRPr lang="en-US" dirty="0"/>
          </a:p>
        </p:txBody>
      </p:sp>
      <p:pic>
        <p:nvPicPr>
          <p:cNvPr id="4" name="Picture 3">
            <a:extLst>
              <a:ext uri="{FF2B5EF4-FFF2-40B4-BE49-F238E27FC236}">
                <a16:creationId xmlns:a16="http://schemas.microsoft.com/office/drawing/2014/main" id="{78AACAD0-7064-4441-94ED-5ADB0807A466}"/>
              </a:ext>
            </a:extLst>
          </p:cNvPr>
          <p:cNvPicPr>
            <a:picLocks noChangeAspect="1"/>
          </p:cNvPicPr>
          <p:nvPr/>
        </p:nvPicPr>
        <p:blipFill>
          <a:blip r:embed="rId2"/>
          <a:stretch>
            <a:fillRect/>
          </a:stretch>
        </p:blipFill>
        <p:spPr>
          <a:xfrm>
            <a:off x="1562796" y="4379575"/>
            <a:ext cx="5930900" cy="622300"/>
          </a:xfrm>
          <a:prstGeom prst="rect">
            <a:avLst/>
          </a:prstGeom>
        </p:spPr>
      </p:pic>
    </p:spTree>
    <p:extLst>
      <p:ext uri="{BB962C8B-B14F-4D97-AF65-F5344CB8AC3E}">
        <p14:creationId xmlns:p14="http://schemas.microsoft.com/office/powerpoint/2010/main" val="2166473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Return Distribution</a:t>
            </a:r>
          </a:p>
        </p:txBody>
      </p:sp>
    </p:spTree>
    <p:extLst>
      <p:ext uri="{BB962C8B-B14F-4D97-AF65-F5344CB8AC3E}">
        <p14:creationId xmlns:p14="http://schemas.microsoft.com/office/powerpoint/2010/main" val="4158902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return distribution</a:t>
            </a:r>
          </a:p>
        </p:txBody>
      </p:sp>
      <p:sp>
        <p:nvSpPr>
          <p:cNvPr id="3" name="Content Placeholder 2"/>
          <p:cNvSpPr>
            <a:spLocks noGrp="1"/>
          </p:cNvSpPr>
          <p:nvPr>
            <p:ph idx="1"/>
          </p:nvPr>
        </p:nvSpPr>
        <p:spPr>
          <a:xfrm>
            <a:off x="1261872" y="1828800"/>
            <a:ext cx="8595360" cy="5029200"/>
          </a:xfrm>
        </p:spPr>
        <p:txBody>
          <a:bodyPr>
            <a:normAutofit fontScale="92500" lnSpcReduction="10000"/>
          </a:bodyPr>
          <a:lstStyle/>
          <a:p>
            <a:r>
              <a:rPr lang="en-US" sz="2800" dirty="0"/>
              <a:t>We almost never know the exact distribution of returns for an asset or portfolio</a:t>
            </a:r>
          </a:p>
          <a:p>
            <a:r>
              <a:rPr lang="en-US" sz="2800" dirty="0"/>
              <a:t>Methods for estimating expected returns:</a:t>
            </a:r>
          </a:p>
          <a:p>
            <a:pPr lvl="1"/>
            <a:r>
              <a:rPr lang="en-US" sz="2600" dirty="0"/>
              <a:t>Use historical average returns</a:t>
            </a:r>
          </a:p>
          <a:p>
            <a:pPr lvl="1"/>
            <a:r>
              <a:rPr lang="en-US" sz="2600" dirty="0"/>
              <a:t>Fundamental analysis</a:t>
            </a:r>
          </a:p>
          <a:p>
            <a:pPr lvl="2"/>
            <a:r>
              <a:rPr lang="en-US" sz="2400" dirty="0"/>
              <a:t>E.g., MSFT is undervalued 10% and we expect it to achieve its fundamental price in 1 month</a:t>
            </a:r>
          </a:p>
          <a:p>
            <a:pPr lvl="1"/>
            <a:r>
              <a:rPr lang="en-US" sz="2600" dirty="0"/>
              <a:t>Asset pricing models based on riskiness of asset</a:t>
            </a:r>
          </a:p>
          <a:p>
            <a:pPr lvl="2"/>
            <a:r>
              <a:rPr lang="en-US" sz="2400" dirty="0"/>
              <a:t>E.g., the CAPM model, multi-factor models</a:t>
            </a:r>
          </a:p>
          <a:p>
            <a:r>
              <a:rPr lang="en-US" sz="2800" dirty="0"/>
              <a:t>Methods for estimating the standard deviation:</a:t>
            </a:r>
          </a:p>
          <a:p>
            <a:pPr lvl="1"/>
            <a:r>
              <a:rPr lang="en-US" sz="2600" dirty="0"/>
              <a:t>Historical standard deviation</a:t>
            </a:r>
          </a:p>
          <a:p>
            <a:pPr lvl="1"/>
            <a:r>
              <a:rPr lang="en-US" sz="2600" dirty="0"/>
              <a:t>Many other methods (GARCH, using textual analysis (?), etc.)</a:t>
            </a:r>
          </a:p>
        </p:txBody>
      </p:sp>
    </p:spTree>
    <p:extLst>
      <p:ext uri="{BB962C8B-B14F-4D97-AF65-F5344CB8AC3E}">
        <p14:creationId xmlns:p14="http://schemas.microsoft.com/office/powerpoint/2010/main" val="121196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D8FF6-2DC2-9743-861A-A1F6D06E2330}"/>
              </a:ext>
            </a:extLst>
          </p:cNvPr>
          <p:cNvSpPr>
            <a:spLocks noGrp="1"/>
          </p:cNvSpPr>
          <p:nvPr>
            <p:ph type="title"/>
          </p:nvPr>
        </p:nvSpPr>
        <p:spPr/>
        <p:txBody>
          <a:bodyPr/>
          <a:lstStyle/>
          <a:p>
            <a:r>
              <a:rPr lang="en-US" dirty="0"/>
              <a:t>Issues with these methods</a:t>
            </a:r>
          </a:p>
        </p:txBody>
      </p:sp>
      <p:sp>
        <p:nvSpPr>
          <p:cNvPr id="3" name="Content Placeholder 2">
            <a:extLst>
              <a:ext uri="{FF2B5EF4-FFF2-40B4-BE49-F238E27FC236}">
                <a16:creationId xmlns:a16="http://schemas.microsoft.com/office/drawing/2014/main" id="{8C2B2A1E-D0B5-0840-A13F-76F9BF95DB7B}"/>
              </a:ext>
            </a:extLst>
          </p:cNvPr>
          <p:cNvSpPr>
            <a:spLocks noGrp="1"/>
          </p:cNvSpPr>
          <p:nvPr>
            <p:ph idx="1"/>
          </p:nvPr>
        </p:nvSpPr>
        <p:spPr/>
        <p:txBody>
          <a:bodyPr>
            <a:normAutofit/>
          </a:bodyPr>
          <a:lstStyle/>
          <a:p>
            <a:r>
              <a:rPr lang="en-US" sz="2000" dirty="0"/>
              <a:t>Historical average returns:</a:t>
            </a:r>
          </a:p>
          <a:p>
            <a:pPr lvl="1"/>
            <a:r>
              <a:rPr lang="en-US" sz="2000" dirty="0"/>
              <a:t>History doesn’t repeat itself…</a:t>
            </a:r>
          </a:p>
          <a:p>
            <a:pPr lvl="1"/>
            <a:r>
              <a:rPr lang="en-US" sz="2000" dirty="0"/>
              <a:t>Example: Amazon up 120,000%</a:t>
            </a:r>
            <a:r>
              <a:rPr lang="en-US" sz="2000" i="1" dirty="0"/>
              <a:t> </a:t>
            </a:r>
            <a:r>
              <a:rPr lang="en-US" sz="2000" dirty="0"/>
              <a:t>since it’s IPO. Roughly 5% </a:t>
            </a:r>
            <a:r>
              <a:rPr lang="en-US" sz="2000" i="1" dirty="0"/>
              <a:t>per month</a:t>
            </a:r>
            <a:r>
              <a:rPr lang="en-US" sz="2000" dirty="0"/>
              <a:t> average.</a:t>
            </a:r>
          </a:p>
          <a:p>
            <a:pPr lvl="2"/>
            <a:r>
              <a:rPr lang="en-US" sz="2000" dirty="0"/>
              <a:t>This is unlikely to be the case going forward</a:t>
            </a:r>
          </a:p>
          <a:p>
            <a:r>
              <a:rPr lang="en-US" sz="2000" dirty="0"/>
              <a:t>Fundamental analysis:</a:t>
            </a:r>
          </a:p>
          <a:p>
            <a:pPr lvl="1"/>
            <a:r>
              <a:rPr lang="en-US" sz="2000" dirty="0"/>
              <a:t>There is a lot of uncertainty surrounding our estimates – we may be completely wrong</a:t>
            </a:r>
          </a:p>
          <a:p>
            <a:r>
              <a:rPr lang="en-US" sz="2000" dirty="0"/>
              <a:t>Asset pricing models:</a:t>
            </a:r>
          </a:p>
          <a:p>
            <a:pPr lvl="1"/>
            <a:r>
              <a:rPr lang="en-US" sz="2000" dirty="0"/>
              <a:t>Lots of debate about which asset pricing model should be used…</a:t>
            </a:r>
          </a:p>
          <a:p>
            <a:pPr lvl="2"/>
            <a:r>
              <a:rPr lang="en-US" sz="1800" dirty="0"/>
              <a:t>We’ll discuss a lot more in future classes</a:t>
            </a:r>
          </a:p>
        </p:txBody>
      </p:sp>
    </p:spTree>
    <p:extLst>
      <p:ext uri="{BB962C8B-B14F-4D97-AF65-F5344CB8AC3E}">
        <p14:creationId xmlns:p14="http://schemas.microsoft.com/office/powerpoint/2010/main" val="148944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nchor="ctr">
            <a:normAutofit/>
          </a:bodyPr>
          <a:lstStyle/>
          <a:p>
            <a:pPr lvl="0">
              <a:defRPr sz="1800">
                <a:solidFill>
                  <a:srgbClr val="000000"/>
                </a:solidFill>
              </a:defRPr>
            </a:pPr>
            <a:r>
              <a:rPr lang="en-US" sz="4922">
                <a:solidFill>
                  <a:srgbClr val="D93E2B"/>
                </a:solidFill>
              </a:rPr>
              <a:t>Risk and Return</a:t>
            </a:r>
            <a:endParaRPr sz="4922">
              <a:solidFill>
                <a:srgbClr val="D93E2B"/>
              </a:solidFill>
            </a:endParaRP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65408517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Historical Data</a:t>
            </a:r>
          </a:p>
        </p:txBody>
      </p:sp>
    </p:spTree>
    <p:extLst>
      <p:ext uri="{BB962C8B-B14F-4D97-AF65-F5344CB8AC3E}">
        <p14:creationId xmlns:p14="http://schemas.microsoft.com/office/powerpoint/2010/main" val="107787785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Returns</a:t>
            </a:r>
          </a:p>
        </p:txBody>
      </p:sp>
      <p:sp>
        <p:nvSpPr>
          <p:cNvPr id="3" name="Content Placeholder 2"/>
          <p:cNvSpPr>
            <a:spLocks noGrp="1"/>
          </p:cNvSpPr>
          <p:nvPr>
            <p:ph idx="1"/>
          </p:nvPr>
        </p:nvSpPr>
        <p:spPr/>
        <p:txBody>
          <a:bodyPr>
            <a:normAutofit/>
          </a:bodyPr>
          <a:lstStyle/>
          <a:p>
            <a:r>
              <a:rPr lang="en-US" sz="3200" dirty="0"/>
              <a:t>Arithmetic average return</a:t>
            </a:r>
          </a:p>
          <a:p>
            <a:pPr lvl="1"/>
            <a:endParaRPr lang="en-US" sz="3200" dirty="0"/>
          </a:p>
          <a:p>
            <a:pPr lvl="1"/>
            <a:endParaRPr lang="en-US" sz="3200" dirty="0"/>
          </a:p>
          <a:p>
            <a:r>
              <a:rPr lang="en-US" sz="3200" dirty="0"/>
              <a:t>Geometric average return</a:t>
            </a:r>
          </a:p>
          <a:p>
            <a:pPr lvl="1"/>
            <a:r>
              <a:rPr lang="en-US" sz="2000" dirty="0"/>
              <a:t>I.e., what constant return “g” each period would give me the same ending amount</a:t>
            </a:r>
          </a:p>
          <a:p>
            <a:pPr lvl="1"/>
            <a:endParaRPr lang="en-US" sz="3200" dirty="0"/>
          </a:p>
          <a:p>
            <a:endParaRPr lang="en-US" sz="3200"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618" y="2536408"/>
            <a:ext cx="1428606" cy="793670"/>
          </a:xfrm>
          <a:prstGeom prst="rect">
            <a:avLst/>
          </a:prstGeom>
        </p:spPr>
      </p:pic>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501" y="4872997"/>
            <a:ext cx="5288611" cy="275216"/>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501" y="5628069"/>
            <a:ext cx="2193938" cy="300841"/>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284" y="6125949"/>
            <a:ext cx="1502199" cy="513572"/>
          </a:xfrm>
          <a:prstGeom prst="rect">
            <a:avLst/>
          </a:prstGeom>
        </p:spPr>
      </p:pic>
      <p:pic>
        <p:nvPicPr>
          <p:cNvPr id="12" name="Picture 11"/>
          <p:cNvPicPr>
            <a:picLocks noChangeAspect="1"/>
          </p:cNvPicPr>
          <p:nvPr/>
        </p:nvPicPr>
        <p:blipFill>
          <a:blip r:embed="rId6"/>
          <a:stretch>
            <a:fillRect/>
          </a:stretch>
        </p:blipFill>
        <p:spPr>
          <a:xfrm>
            <a:off x="1597501" y="5261832"/>
            <a:ext cx="8031526" cy="267718"/>
          </a:xfrm>
          <a:prstGeom prst="rect">
            <a:avLst/>
          </a:prstGeom>
        </p:spPr>
      </p:pic>
    </p:spTree>
    <p:extLst>
      <p:ext uri="{BB962C8B-B14F-4D97-AF65-F5344CB8AC3E}">
        <p14:creationId xmlns:p14="http://schemas.microsoft.com/office/powerpoint/2010/main" val="189249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sz="2800" dirty="0"/>
              <a:t>Find the arithmetic and geometric average return on the S&amp;P 500 for 2016:</a:t>
            </a:r>
            <a:endParaRPr lang="en-US" dirty="0"/>
          </a:p>
          <a:p>
            <a:pPr lvl="2"/>
            <a:endParaRPr lang="en-US" dirty="0"/>
          </a:p>
          <a:p>
            <a:pPr lvl="1"/>
            <a:endParaRPr lang="en-US" dirty="0"/>
          </a:p>
          <a:p>
            <a:pPr lvl="1"/>
            <a:endParaRPr lang="en-US" dirty="0"/>
          </a:p>
          <a:p>
            <a:pPr lvl="1"/>
            <a:endParaRPr lang="en-US" dirty="0"/>
          </a:p>
          <a:p>
            <a:pPr lvl="1"/>
            <a:endParaRPr lang="en-US" dirty="0"/>
          </a:p>
          <a:p>
            <a:endParaRPr lang="en-US" dirty="0"/>
          </a:p>
        </p:txBody>
      </p:sp>
      <p:pic>
        <p:nvPicPr>
          <p:cNvPr id="9" name="Picture 8"/>
          <p:cNvPicPr>
            <a:picLocks noChangeAspect="1"/>
          </p:cNvPicPr>
          <p:nvPr/>
        </p:nvPicPr>
        <p:blipFill>
          <a:blip r:embed="rId3"/>
          <a:stretch>
            <a:fillRect/>
          </a:stretch>
        </p:blipFill>
        <p:spPr>
          <a:xfrm>
            <a:off x="3071515" y="2880831"/>
            <a:ext cx="6489929" cy="3436784"/>
          </a:xfrm>
          <a:prstGeom prst="rect">
            <a:avLst/>
          </a:prstGeom>
        </p:spPr>
      </p:pic>
      <p:sp>
        <p:nvSpPr>
          <p:cNvPr id="10" name="TextBox 9"/>
          <p:cNvSpPr txBox="1"/>
          <p:nvPr/>
        </p:nvSpPr>
        <p:spPr>
          <a:xfrm>
            <a:off x="4385555" y="6317615"/>
            <a:ext cx="2347994" cy="369332"/>
          </a:xfrm>
          <a:prstGeom prst="rect">
            <a:avLst/>
          </a:prstGeom>
          <a:noFill/>
        </p:spPr>
        <p:txBody>
          <a:bodyPr wrap="square" rtlCol="0">
            <a:spAutoFit/>
          </a:bodyPr>
          <a:lstStyle/>
          <a:p>
            <a:r>
              <a:rPr lang="en-US"/>
              <a:t>Source: </a:t>
            </a:r>
            <a:r>
              <a:rPr lang="en-US" dirty="0" err="1"/>
              <a:t>Ycharts.com</a:t>
            </a:r>
            <a:endParaRPr lang="en-US" dirty="0"/>
          </a:p>
        </p:txBody>
      </p:sp>
    </p:spTree>
    <p:extLst>
      <p:ext uri="{BB962C8B-B14F-4D97-AF65-F5344CB8AC3E}">
        <p14:creationId xmlns:p14="http://schemas.microsoft.com/office/powerpoint/2010/main" val="824245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Average Returns</a:t>
            </a:r>
          </a:p>
        </p:txBody>
      </p:sp>
      <p:sp>
        <p:nvSpPr>
          <p:cNvPr id="3" name="Content Placeholder 2"/>
          <p:cNvSpPr>
            <a:spLocks noGrp="1"/>
          </p:cNvSpPr>
          <p:nvPr>
            <p:ph idx="1"/>
          </p:nvPr>
        </p:nvSpPr>
        <p:spPr/>
        <p:txBody>
          <a:bodyPr>
            <a:normAutofit fontScale="92500" lnSpcReduction="10000"/>
          </a:bodyPr>
          <a:lstStyle/>
          <a:p>
            <a:r>
              <a:rPr lang="en-US" sz="2800" dirty="0"/>
              <a:t>Arithmetic average return:</a:t>
            </a:r>
          </a:p>
          <a:p>
            <a:r>
              <a:rPr lang="en-US" sz="2600" dirty="0"/>
              <a:t> (-0.12% + 3.56% +0.09% +1.53%+0.27%+6.60%+-0.41%+-5.07%)/8 = </a:t>
            </a:r>
            <a:r>
              <a:rPr lang="is-IS" sz="2600" dirty="0"/>
              <a:t>0.81%</a:t>
            </a:r>
          </a:p>
          <a:p>
            <a:endParaRPr lang="is-IS" sz="2800" dirty="0"/>
          </a:p>
          <a:p>
            <a:endParaRPr lang="is-IS" sz="2800" dirty="0"/>
          </a:p>
          <a:p>
            <a:pPr marL="182880" lvl="1">
              <a:lnSpc>
                <a:spcPct val="95000"/>
              </a:lnSpc>
              <a:spcBef>
                <a:spcPts val="1400"/>
              </a:spcBef>
              <a:spcAft>
                <a:spcPts val="200"/>
              </a:spcAft>
              <a:buSzPct val="80000"/>
              <a:buFont typeface="Arial" pitchFamily="34" charset="0"/>
              <a:buChar char="•"/>
            </a:pPr>
            <a:r>
              <a:rPr lang="en-US" sz="2800" dirty="0"/>
              <a:t>Geometric average return:</a:t>
            </a:r>
          </a:p>
          <a:p>
            <a:pPr marL="182880" lvl="1">
              <a:lnSpc>
                <a:spcPct val="95000"/>
              </a:lnSpc>
              <a:spcBef>
                <a:spcPts val="1400"/>
              </a:spcBef>
              <a:spcAft>
                <a:spcPts val="200"/>
              </a:spcAft>
              <a:buSzPct val="80000"/>
              <a:buFont typeface="Arial" pitchFamily="34" charset="0"/>
              <a:buChar char="•"/>
            </a:pPr>
            <a:r>
              <a:rPr lang="en-US" sz="2600" dirty="0"/>
              <a:t>V</a:t>
            </a:r>
            <a:r>
              <a:rPr lang="en-US" sz="2600" baseline="-25000" dirty="0"/>
              <a:t>T</a:t>
            </a:r>
            <a:r>
              <a:rPr lang="en-US" sz="2600" dirty="0"/>
              <a:t> = $1(1-0.0012) (1+.0356)(1+0.0009)(1+.0153)x (1+0.0027)(1+.0660)(1-0.0041)(1-.0507) = $</a:t>
            </a:r>
            <a:r>
              <a:rPr lang="is-IS" sz="2600" dirty="0"/>
              <a:t>1.06219</a:t>
            </a:r>
          </a:p>
          <a:p>
            <a:pPr marL="457200" lvl="2">
              <a:lnSpc>
                <a:spcPct val="95000"/>
              </a:lnSpc>
              <a:spcBef>
                <a:spcPts val="1400"/>
              </a:spcBef>
              <a:spcAft>
                <a:spcPts val="200"/>
              </a:spcAft>
              <a:buSzPct val="80000"/>
              <a:buFont typeface="Arial" pitchFamily="34" charset="0"/>
              <a:buChar char="•"/>
            </a:pPr>
            <a:r>
              <a:rPr lang="en-US" sz="2800" dirty="0"/>
              <a:t>g = ($1.06219/$1)</a:t>
            </a:r>
            <a:r>
              <a:rPr lang="en-US" sz="2800" baseline="30000" dirty="0"/>
              <a:t>1/8</a:t>
            </a:r>
            <a:r>
              <a:rPr lang="en-US" sz="2800" dirty="0"/>
              <a:t> - 1 = </a:t>
            </a:r>
            <a:r>
              <a:rPr lang="is-IS" sz="2800" dirty="0"/>
              <a:t>0.00757 = 0.757%</a:t>
            </a:r>
            <a:endParaRPr lang="en-US" sz="2800" dirty="0"/>
          </a:p>
          <a:p>
            <a:endParaRPr lang="en-US" dirty="0"/>
          </a:p>
        </p:txBody>
      </p:sp>
    </p:spTree>
    <p:extLst>
      <p:ext uri="{BB962C8B-B14F-4D97-AF65-F5344CB8AC3E}">
        <p14:creationId xmlns:p14="http://schemas.microsoft.com/office/powerpoint/2010/main" val="19904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ormAutofit/>
          </a:bodyPr>
          <a:lstStyle/>
          <a:p>
            <a:pPr lvl="0">
              <a:defRPr sz="1800">
                <a:solidFill>
                  <a:srgbClr val="000000"/>
                </a:solidFill>
              </a:defRPr>
            </a:pPr>
            <a:r>
              <a:rPr lang="en-US" sz="4922">
                <a:solidFill>
                  <a:srgbClr val="D93E2B"/>
                </a:solidFill>
              </a:rPr>
              <a:t>Average Returns Examples</a:t>
            </a:r>
            <a:endParaRPr sz="4922">
              <a:solidFill>
                <a:srgbClr val="D93E2B"/>
              </a:solidFill>
            </a:endParaRPr>
          </a:p>
        </p:txBody>
      </p:sp>
      <p:sp>
        <p:nvSpPr>
          <p:cNvPr id="63" name="Shape 63"/>
          <p:cNvSpPr>
            <a:spLocks noGrp="1"/>
          </p:cNvSpPr>
          <p:nvPr>
            <p:ph idx="1"/>
          </p:nvPr>
        </p:nvSpPr>
        <p:spPr>
          <a:prstGeom prst="rect">
            <a:avLst/>
          </a:prstGeom>
        </p:spPr>
        <p:txBody>
          <a:bodyPr>
            <a:normAutofit fontScale="92500" lnSpcReduction="10000"/>
          </a:bodyPr>
          <a:lstStyle/>
          <a:p>
            <a:pPr lvl="0"/>
            <a:r>
              <a:rPr lang="en-US" sz="3797"/>
              <a:t>Solve for the arithmetic and geometric average return if returns are:</a:t>
            </a:r>
          </a:p>
          <a:p>
            <a:pPr lvl="0"/>
            <a:endParaRPr lang="en-US" sz="3797"/>
          </a:p>
          <a:p>
            <a:pPr lvl="0"/>
            <a:r>
              <a:rPr lang="en-US" sz="3797"/>
              <a:t>Year 1 = 5%</a:t>
            </a:r>
          </a:p>
          <a:p>
            <a:pPr lvl="0"/>
            <a:r>
              <a:rPr lang="en-US" sz="3797"/>
              <a:t>Year 2 = 10%</a:t>
            </a:r>
          </a:p>
          <a:p>
            <a:pPr lvl="0"/>
            <a:r>
              <a:rPr lang="en-US" sz="3797"/>
              <a:t>Year 3 = -20%</a:t>
            </a:r>
          </a:p>
          <a:p>
            <a:pPr lvl="0"/>
            <a:r>
              <a:rPr lang="en-US" sz="3797"/>
              <a:t>Year 4 = 15%</a:t>
            </a:r>
            <a:endParaRPr lang="en-US" sz="3375"/>
          </a:p>
          <a:p>
            <a:pPr lvl="0"/>
            <a:endParaRPr sz="3375"/>
          </a:p>
        </p:txBody>
      </p:sp>
    </p:spTree>
    <p:extLst>
      <p:ext uri="{BB962C8B-B14F-4D97-AF65-F5344CB8AC3E}">
        <p14:creationId xmlns:p14="http://schemas.microsoft.com/office/powerpoint/2010/main" val="1001222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ormAutofit/>
          </a:bodyPr>
          <a:lstStyle/>
          <a:p>
            <a:pPr lvl="0">
              <a:defRPr sz="1800">
                <a:solidFill>
                  <a:srgbClr val="000000"/>
                </a:solidFill>
              </a:defRPr>
            </a:pPr>
            <a:r>
              <a:rPr lang="en-US" sz="4922">
                <a:solidFill>
                  <a:srgbClr val="D93E2B"/>
                </a:solidFill>
              </a:rPr>
              <a:t>Average Returns Examples</a:t>
            </a:r>
            <a:endParaRPr sz="4922">
              <a:solidFill>
                <a:srgbClr val="D93E2B"/>
              </a:solidFill>
            </a:endParaRPr>
          </a:p>
        </p:txBody>
      </p:sp>
      <p:sp>
        <p:nvSpPr>
          <p:cNvPr id="63" name="Shape 63"/>
          <p:cNvSpPr>
            <a:spLocks noGrp="1"/>
          </p:cNvSpPr>
          <p:nvPr>
            <p:ph idx="1"/>
          </p:nvPr>
        </p:nvSpPr>
        <p:spPr>
          <a:prstGeom prst="rect">
            <a:avLst/>
          </a:prstGeom>
        </p:spPr>
        <p:txBody>
          <a:bodyPr>
            <a:normAutofit fontScale="92500"/>
          </a:bodyPr>
          <a:lstStyle/>
          <a:p>
            <a:pPr lvl="0"/>
            <a:r>
              <a:rPr lang="en-US" sz="3797" dirty="0"/>
              <a:t>Solve for the arithmetic and geometric average return if returns are:</a:t>
            </a:r>
          </a:p>
          <a:p>
            <a:pPr lvl="0"/>
            <a:r>
              <a:rPr lang="en-US" sz="3797" dirty="0"/>
              <a:t>Arithmetic </a:t>
            </a:r>
          </a:p>
          <a:p>
            <a:pPr lvl="1"/>
            <a:r>
              <a:rPr lang="en-US" sz="3597" dirty="0"/>
              <a:t>(5+10-20+15)/4 = 2.5%</a:t>
            </a:r>
          </a:p>
          <a:p>
            <a:pPr lvl="0"/>
            <a:r>
              <a:rPr lang="en-US" sz="3797" dirty="0"/>
              <a:t>Geometric </a:t>
            </a:r>
          </a:p>
          <a:p>
            <a:pPr lvl="1"/>
            <a:r>
              <a:rPr lang="en-US" sz="3597" dirty="0"/>
              <a:t>[(1.05)x(1.10)x(0.80)x(1.15)]</a:t>
            </a:r>
            <a:r>
              <a:rPr lang="en-US" sz="3597" baseline="30000" dirty="0"/>
              <a:t>1/4</a:t>
            </a:r>
            <a:r>
              <a:rPr lang="en-US" sz="3597" dirty="0"/>
              <a:t>-1 </a:t>
            </a:r>
            <a:r>
              <a:rPr lang="en-US" sz="3797" dirty="0"/>
              <a:t>= 1.53%</a:t>
            </a:r>
            <a:endParaRPr lang="en-US" sz="3375" baseline="30000" dirty="0"/>
          </a:p>
          <a:p>
            <a:pPr lvl="0"/>
            <a:endParaRPr sz="3375" dirty="0"/>
          </a:p>
        </p:txBody>
      </p:sp>
    </p:spTree>
    <p:extLst>
      <p:ext uri="{BB962C8B-B14F-4D97-AF65-F5344CB8AC3E}">
        <p14:creationId xmlns:p14="http://schemas.microsoft.com/office/powerpoint/2010/main" val="1063170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Average Returns</a:t>
            </a:r>
          </a:p>
        </p:txBody>
      </p:sp>
      <p:sp>
        <p:nvSpPr>
          <p:cNvPr id="3" name="Content Placeholder 2"/>
          <p:cNvSpPr>
            <a:spLocks noGrp="1"/>
          </p:cNvSpPr>
          <p:nvPr>
            <p:ph idx="1"/>
          </p:nvPr>
        </p:nvSpPr>
        <p:spPr/>
        <p:txBody>
          <a:bodyPr>
            <a:normAutofit/>
          </a:bodyPr>
          <a:lstStyle/>
          <a:p>
            <a:r>
              <a:rPr lang="en-US" sz="2600" dirty="0"/>
              <a:t>Use arithmetic average return (not geometric) to estimate expected return</a:t>
            </a:r>
          </a:p>
          <a:p>
            <a:pPr lvl="1"/>
            <a:r>
              <a:rPr lang="en-US" sz="2600" dirty="0"/>
              <a:t>Law of large numbers tells us arithmetic converges to expected return</a:t>
            </a:r>
          </a:p>
          <a:p>
            <a:endParaRPr lang="en-US" sz="2800" dirty="0"/>
          </a:p>
          <a:p>
            <a:endParaRPr lang="en-US" sz="2800" dirty="0"/>
          </a:p>
        </p:txBody>
      </p:sp>
    </p:spTree>
    <p:extLst>
      <p:ext uri="{BB962C8B-B14F-4D97-AF65-F5344CB8AC3E}">
        <p14:creationId xmlns:p14="http://schemas.microsoft.com/office/powerpoint/2010/main" val="2011697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ormAutofit/>
          </a:bodyPr>
          <a:lstStyle/>
          <a:p>
            <a:pPr lvl="0">
              <a:defRPr sz="1800">
                <a:solidFill>
                  <a:srgbClr val="000000"/>
                </a:solidFill>
              </a:defRPr>
            </a:pPr>
            <a:r>
              <a:rPr lang="en-US" sz="4922">
                <a:solidFill>
                  <a:srgbClr val="D93E2B"/>
                </a:solidFill>
              </a:rPr>
              <a:t>Estimating from data</a:t>
            </a:r>
            <a:endParaRPr sz="4922">
              <a:solidFill>
                <a:srgbClr val="D93E2B"/>
              </a:solidFill>
            </a:endParaRPr>
          </a:p>
        </p:txBody>
      </p:sp>
      <p:sp>
        <p:nvSpPr>
          <p:cNvPr id="63" name="Shape 63"/>
          <p:cNvSpPr>
            <a:spLocks noGrp="1"/>
          </p:cNvSpPr>
          <p:nvPr>
            <p:ph idx="1"/>
          </p:nvPr>
        </p:nvSpPr>
        <p:spPr>
          <a:prstGeom prst="rect">
            <a:avLst/>
          </a:prstGeom>
        </p:spPr>
        <p:txBody>
          <a:bodyPr>
            <a:normAutofit/>
          </a:bodyPr>
          <a:lstStyle/>
          <a:p>
            <a:pPr lvl="0"/>
            <a:r>
              <a:rPr lang="en-US" sz="3797" dirty="0"/>
              <a:t>Variance (unbiased estimate):</a:t>
            </a:r>
          </a:p>
          <a:p>
            <a:pPr lvl="0"/>
            <a:endParaRPr lang="en-US" sz="3797" dirty="0"/>
          </a:p>
          <a:p>
            <a:pPr lvl="0"/>
            <a:endParaRPr lang="en-US" sz="3797" dirty="0"/>
          </a:p>
          <a:p>
            <a:pPr lvl="0"/>
            <a:r>
              <a:rPr lang="en-US" sz="3797" dirty="0"/>
              <a:t>Covariance (unbiased estimate):</a:t>
            </a:r>
            <a:endParaRPr lang="en-US" sz="3375" dirty="0"/>
          </a:p>
          <a:p>
            <a:pPr lvl="0"/>
            <a:endParaRPr sz="3375" dirty="0"/>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8239" y="2765380"/>
            <a:ext cx="2706273" cy="730891"/>
          </a:xfrm>
          <a:prstGeom prst="rect">
            <a:avLst/>
          </a:prstGeom>
        </p:spPr>
      </p:pic>
      <p:pic>
        <p:nvPicPr>
          <p:cNvPr id="3" name="Picture 2"/>
          <p:cNvPicPr>
            <a:picLocks noChangeAspect="1"/>
          </p:cNvPicPr>
          <p:nvPr/>
        </p:nvPicPr>
        <p:blipFill>
          <a:blip r:embed="rId4"/>
          <a:stretch>
            <a:fillRect/>
          </a:stretch>
        </p:blipFill>
        <p:spPr>
          <a:xfrm>
            <a:off x="2063146" y="2464076"/>
            <a:ext cx="4699000" cy="1333500"/>
          </a:xfrm>
          <a:prstGeom prst="rect">
            <a:avLst/>
          </a:prstGeom>
        </p:spPr>
      </p:pic>
      <p:pic>
        <p:nvPicPr>
          <p:cNvPr id="4" name="Picture 3">
            <a:extLst>
              <a:ext uri="{FF2B5EF4-FFF2-40B4-BE49-F238E27FC236}">
                <a16:creationId xmlns:a16="http://schemas.microsoft.com/office/drawing/2014/main" id="{139D22E5-ACC3-E14C-957C-FE1932D39A5D}"/>
              </a:ext>
            </a:extLst>
          </p:cNvPr>
          <p:cNvPicPr>
            <a:picLocks noChangeAspect="1"/>
          </p:cNvPicPr>
          <p:nvPr/>
        </p:nvPicPr>
        <p:blipFill>
          <a:blip r:embed="rId5"/>
          <a:stretch>
            <a:fillRect/>
          </a:stretch>
        </p:blipFill>
        <p:spPr>
          <a:xfrm>
            <a:off x="1844295" y="4927599"/>
            <a:ext cx="6403944" cy="1152267"/>
          </a:xfrm>
          <a:prstGeom prst="rect">
            <a:avLst/>
          </a:prstGeom>
        </p:spPr>
      </p:pic>
    </p:spTree>
    <p:extLst>
      <p:ext uri="{BB962C8B-B14F-4D97-AF65-F5344CB8AC3E}">
        <p14:creationId xmlns:p14="http://schemas.microsoft.com/office/powerpoint/2010/main" val="1503319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Average Returns</a:t>
            </a:r>
          </a:p>
        </p:txBody>
      </p:sp>
      <p:pic>
        <p:nvPicPr>
          <p:cNvPr id="4" name="Picture 3"/>
          <p:cNvPicPr>
            <a:picLocks noChangeAspect="1"/>
          </p:cNvPicPr>
          <p:nvPr/>
        </p:nvPicPr>
        <p:blipFill>
          <a:blip r:embed="rId2"/>
          <a:stretch>
            <a:fillRect/>
          </a:stretch>
        </p:blipFill>
        <p:spPr>
          <a:xfrm>
            <a:off x="1418580" y="1691322"/>
            <a:ext cx="8619942" cy="4886429"/>
          </a:xfrm>
          <a:prstGeom prst="rect">
            <a:avLst/>
          </a:prstGeom>
        </p:spPr>
      </p:pic>
      <p:pic>
        <p:nvPicPr>
          <p:cNvPr id="3" name="Picture 2">
            <a:extLst>
              <a:ext uri="{FF2B5EF4-FFF2-40B4-BE49-F238E27FC236}">
                <a16:creationId xmlns:a16="http://schemas.microsoft.com/office/drawing/2014/main" id="{832AA616-827C-B142-9F6E-4EE0FA3AE5C3}"/>
              </a:ext>
            </a:extLst>
          </p:cNvPr>
          <p:cNvPicPr>
            <a:picLocks noChangeAspect="1"/>
          </p:cNvPicPr>
          <p:nvPr/>
        </p:nvPicPr>
        <p:blipFill>
          <a:blip r:embed="rId3"/>
          <a:stretch>
            <a:fillRect/>
          </a:stretch>
        </p:blipFill>
        <p:spPr>
          <a:xfrm>
            <a:off x="1359877" y="6577751"/>
            <a:ext cx="5550877" cy="263902"/>
          </a:xfrm>
          <a:prstGeom prst="rect">
            <a:avLst/>
          </a:prstGeom>
        </p:spPr>
      </p:pic>
    </p:spTree>
    <p:extLst>
      <p:ext uri="{BB962C8B-B14F-4D97-AF65-F5344CB8AC3E}">
        <p14:creationId xmlns:p14="http://schemas.microsoft.com/office/powerpoint/2010/main" val="2975208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 deviations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15775" y="2043043"/>
            <a:ext cx="10598398" cy="4137094"/>
          </a:xfrm>
          <a:prstGeom prst="rect">
            <a:avLst/>
          </a:prstGeom>
        </p:spPr>
      </p:pic>
      <p:sp>
        <p:nvSpPr>
          <p:cNvPr id="5" name="TextBox 4"/>
          <p:cNvSpPr txBox="1"/>
          <p:nvPr/>
        </p:nvSpPr>
        <p:spPr>
          <a:xfrm>
            <a:off x="9442857" y="6347192"/>
            <a:ext cx="1912703" cy="369332"/>
          </a:xfrm>
          <a:prstGeom prst="rect">
            <a:avLst/>
          </a:prstGeom>
          <a:noFill/>
        </p:spPr>
        <p:txBody>
          <a:bodyPr wrap="none" rtlCol="0">
            <a:spAutoFit/>
          </a:bodyPr>
          <a:lstStyle/>
          <a:p>
            <a:r>
              <a:rPr lang="en-US"/>
              <a:t>Source: </a:t>
            </a:r>
            <a:r>
              <a:rPr lang="en-US" err="1"/>
              <a:t>mfs.com</a:t>
            </a:r>
            <a:endParaRPr lang="en-US"/>
          </a:p>
        </p:txBody>
      </p:sp>
    </p:spTree>
    <p:extLst>
      <p:ext uri="{BB962C8B-B14F-4D97-AF65-F5344CB8AC3E}">
        <p14:creationId xmlns:p14="http://schemas.microsoft.com/office/powerpoint/2010/main" val="2044723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Investing</a:t>
            </a:r>
          </a:p>
        </p:txBody>
      </p:sp>
      <p:sp>
        <p:nvSpPr>
          <p:cNvPr id="3" name="Content Placeholder 2"/>
          <p:cNvSpPr>
            <a:spLocks noGrp="1"/>
          </p:cNvSpPr>
          <p:nvPr>
            <p:ph idx="1"/>
          </p:nvPr>
        </p:nvSpPr>
        <p:spPr/>
        <p:txBody>
          <a:bodyPr/>
          <a:lstStyle/>
          <a:p>
            <a:r>
              <a:rPr lang="en-US" b="1" dirty="0"/>
              <a:t>Goal: </a:t>
            </a:r>
            <a:r>
              <a:rPr lang="en-US" dirty="0"/>
              <a:t>create a portfolio of assets with the “optimal” trade-off between return and risk</a:t>
            </a:r>
          </a:p>
          <a:p>
            <a:r>
              <a:rPr lang="en-US" dirty="0"/>
              <a:t>What are some ways to minimize our risk?</a:t>
            </a:r>
          </a:p>
          <a:p>
            <a:pPr lvl="1"/>
            <a:r>
              <a:rPr lang="en-US" dirty="0"/>
              <a:t>Invest in “safe” assets</a:t>
            </a:r>
          </a:p>
          <a:p>
            <a:pPr lvl="1"/>
            <a:r>
              <a:rPr lang="en-US" dirty="0"/>
              <a:t>Diversify – build a portfolio of assets</a:t>
            </a:r>
          </a:p>
          <a:p>
            <a:pPr lvl="1"/>
            <a:r>
              <a:rPr lang="en-US" dirty="0"/>
              <a:t>Diversify across risk factors</a:t>
            </a:r>
          </a:p>
          <a:p>
            <a:pPr lvl="1"/>
            <a:endParaRPr lang="en-US" dirty="0"/>
          </a:p>
          <a:p>
            <a:r>
              <a:rPr lang="en-US" dirty="0"/>
              <a:t>What are some ways to maximize our returns?</a:t>
            </a:r>
          </a:p>
          <a:p>
            <a:pPr lvl="1"/>
            <a:r>
              <a:rPr lang="en-US" dirty="0"/>
              <a:t>Invest in “riskier” assets – in equilibrium they should demand higher risk premiums</a:t>
            </a:r>
          </a:p>
          <a:p>
            <a:pPr lvl="1"/>
            <a:r>
              <a:rPr lang="en-US" dirty="0"/>
              <a:t>Find mispriced securities and take advantage of mispricing</a:t>
            </a:r>
          </a:p>
          <a:p>
            <a:pPr lvl="1"/>
            <a:endParaRPr lang="en-US" dirty="0"/>
          </a:p>
          <a:p>
            <a:pPr lvl="1"/>
            <a:endParaRPr lang="en-US" dirty="0"/>
          </a:p>
          <a:p>
            <a:endParaRPr lang="en-US" dirty="0"/>
          </a:p>
        </p:txBody>
      </p:sp>
    </p:spTree>
    <p:extLst>
      <p:ext uri="{BB962C8B-B14F-4D97-AF65-F5344CB8AC3E}">
        <p14:creationId xmlns:p14="http://schemas.microsoft.com/office/powerpoint/2010/main" val="212937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solidFill>
                  <a:srgbClr val="000000"/>
                </a:solidFill>
              </a:defRPr>
            </a:pPr>
            <a:r>
              <a:rPr lang="en-US" sz="4922" dirty="0">
                <a:solidFill>
                  <a:srgbClr val="D93E2B"/>
                </a:solidFill>
              </a:rPr>
              <a:t>Converting to Annual Values</a:t>
            </a:r>
            <a:endParaRPr sz="4922" dirty="0">
              <a:solidFill>
                <a:srgbClr val="D93E2B"/>
              </a:solidFill>
            </a:endParaRPr>
          </a:p>
        </p:txBody>
      </p:sp>
    </p:spTree>
    <p:extLst>
      <p:ext uri="{BB962C8B-B14F-4D97-AF65-F5344CB8AC3E}">
        <p14:creationId xmlns:p14="http://schemas.microsoft.com/office/powerpoint/2010/main" val="251549580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to Annual Returns</a:t>
            </a:r>
          </a:p>
        </p:txBody>
      </p:sp>
      <p:sp>
        <p:nvSpPr>
          <p:cNvPr id="3" name="Content Placeholder 2"/>
          <p:cNvSpPr>
            <a:spLocks noGrp="1"/>
          </p:cNvSpPr>
          <p:nvPr>
            <p:ph idx="1"/>
          </p:nvPr>
        </p:nvSpPr>
        <p:spPr/>
        <p:txBody>
          <a:bodyPr>
            <a:normAutofit lnSpcReduction="10000"/>
          </a:bodyPr>
          <a:lstStyle/>
          <a:p>
            <a:r>
              <a:rPr lang="en-US"/>
              <a:t>How do we convert higher frequency returns to lower frequency returns?</a:t>
            </a:r>
          </a:p>
          <a:p>
            <a:pPr lvl="1"/>
            <a:r>
              <a:rPr lang="en-US"/>
              <a:t>E.g., convert monthly return to an annual return:</a:t>
            </a:r>
          </a:p>
          <a:p>
            <a:r>
              <a:rPr lang="en-US" b="1"/>
              <a:t>Strategy 1: </a:t>
            </a:r>
            <a:r>
              <a:rPr lang="en-US"/>
              <a:t>multiply by the number of periods (ignore compounding)</a:t>
            </a:r>
          </a:p>
          <a:p>
            <a:endParaRPr lang="en-US"/>
          </a:p>
          <a:p>
            <a:r>
              <a:rPr lang="en-US"/>
              <a:t>E.g., if the expected monthly return on a stock is 1%, then the expected annual return is 12%.</a:t>
            </a:r>
          </a:p>
          <a:p>
            <a:r>
              <a:rPr lang="en-US" b="1"/>
              <a:t>Strategy 2:</a:t>
            </a:r>
            <a:r>
              <a:rPr lang="en-US"/>
              <a:t> compound the return by the number of periods and subtract 1</a:t>
            </a:r>
            <a:endParaRPr lang="en-US" b="1"/>
          </a:p>
          <a:p>
            <a:endParaRPr lang="en-US"/>
          </a:p>
          <a:p>
            <a:endParaRPr lang="en-US"/>
          </a:p>
          <a:p>
            <a:r>
              <a:rPr lang="en-US"/>
              <a:t>E.g., if the expected monthly return on a stock is 1%, then the expected annual return is (1+.01)</a:t>
            </a:r>
            <a:r>
              <a:rPr lang="en-US" baseline="30000"/>
              <a:t>12</a:t>
            </a:r>
            <a:r>
              <a:rPr lang="en-US"/>
              <a:t> – 1 = 12.68%</a:t>
            </a:r>
          </a:p>
          <a:p>
            <a:endParaRPr lang="en-US"/>
          </a:p>
        </p:txBody>
      </p:sp>
      <p:pic>
        <p:nvPicPr>
          <p:cNvPr id="5" name="Picture 4"/>
          <p:cNvPicPr>
            <a:picLocks noChangeAspect="1"/>
          </p:cNvPicPr>
          <p:nvPr/>
        </p:nvPicPr>
        <p:blipFill>
          <a:blip r:embed="rId2"/>
          <a:stretch>
            <a:fillRect/>
          </a:stretch>
        </p:blipFill>
        <p:spPr>
          <a:xfrm>
            <a:off x="2060349" y="2989659"/>
            <a:ext cx="4042277" cy="378288"/>
          </a:xfrm>
          <a:prstGeom prst="rect">
            <a:avLst/>
          </a:prstGeom>
        </p:spPr>
      </p:pic>
      <p:pic>
        <p:nvPicPr>
          <p:cNvPr id="6" name="Picture 5"/>
          <p:cNvPicPr>
            <a:picLocks noChangeAspect="1"/>
          </p:cNvPicPr>
          <p:nvPr/>
        </p:nvPicPr>
        <p:blipFill>
          <a:blip r:embed="rId3"/>
          <a:stretch>
            <a:fillRect/>
          </a:stretch>
        </p:blipFill>
        <p:spPr>
          <a:xfrm>
            <a:off x="1523636" y="4607214"/>
            <a:ext cx="4397700" cy="388033"/>
          </a:xfrm>
          <a:prstGeom prst="rect">
            <a:avLst/>
          </a:prstGeom>
        </p:spPr>
      </p:pic>
      <p:pic>
        <p:nvPicPr>
          <p:cNvPr id="7" name="Picture 6"/>
          <p:cNvPicPr>
            <a:picLocks noChangeAspect="1"/>
          </p:cNvPicPr>
          <p:nvPr/>
        </p:nvPicPr>
        <p:blipFill>
          <a:blip r:embed="rId4"/>
          <a:stretch>
            <a:fillRect/>
          </a:stretch>
        </p:blipFill>
        <p:spPr>
          <a:xfrm>
            <a:off x="7054850" y="2977701"/>
            <a:ext cx="3460750" cy="343134"/>
          </a:xfrm>
          <a:prstGeom prst="rect">
            <a:avLst/>
          </a:prstGeom>
        </p:spPr>
      </p:pic>
      <p:pic>
        <p:nvPicPr>
          <p:cNvPr id="8" name="Picture 7"/>
          <p:cNvPicPr>
            <a:picLocks noChangeAspect="1"/>
          </p:cNvPicPr>
          <p:nvPr/>
        </p:nvPicPr>
        <p:blipFill>
          <a:blip r:embed="rId5"/>
          <a:stretch>
            <a:fillRect/>
          </a:stretch>
        </p:blipFill>
        <p:spPr>
          <a:xfrm>
            <a:off x="6448496" y="4632896"/>
            <a:ext cx="4506016" cy="415940"/>
          </a:xfrm>
          <a:prstGeom prst="rect">
            <a:avLst/>
          </a:prstGeom>
        </p:spPr>
      </p:pic>
    </p:spTree>
    <p:extLst>
      <p:ext uri="{BB962C8B-B14F-4D97-AF65-F5344CB8AC3E}">
        <p14:creationId xmlns:p14="http://schemas.microsoft.com/office/powerpoint/2010/main" val="1785783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solidFill>
                  <a:srgbClr val="000000"/>
                </a:solidFill>
              </a:defRPr>
            </a:pPr>
            <a:r>
              <a:rPr lang="en-US" sz="4922">
                <a:solidFill>
                  <a:srgbClr val="D93E2B"/>
                </a:solidFill>
              </a:rPr>
              <a:t>Converting Monthly to Annual</a:t>
            </a:r>
            <a:endParaRPr sz="4922">
              <a:solidFill>
                <a:srgbClr val="D93E2B"/>
              </a:solidFill>
            </a:endParaRPr>
          </a:p>
        </p:txBody>
      </p:sp>
      <p:sp>
        <p:nvSpPr>
          <p:cNvPr id="51" name="Shape 51"/>
          <p:cNvSpPr>
            <a:spLocks noGrp="1"/>
          </p:cNvSpPr>
          <p:nvPr>
            <p:ph idx="1"/>
          </p:nvPr>
        </p:nvSpPr>
        <p:spPr>
          <a:prstGeom prst="rect">
            <a:avLst/>
          </a:prstGeom>
        </p:spPr>
        <p:txBody>
          <a:bodyPr>
            <a:normAutofit/>
          </a:bodyPr>
          <a:lstStyle/>
          <a:p>
            <a:pPr lvl="0"/>
            <a:r>
              <a:rPr lang="en-US" sz="2812"/>
              <a:t>Variance:</a:t>
            </a:r>
          </a:p>
          <a:p>
            <a:pPr lvl="0"/>
            <a:endParaRPr lang="en-US" sz="2812"/>
          </a:p>
          <a:p>
            <a:pPr lvl="0"/>
            <a:endParaRPr lang="en-US" sz="2812"/>
          </a:p>
          <a:p>
            <a:pPr lvl="0"/>
            <a:endParaRPr lang="en-US" sz="2812"/>
          </a:p>
          <a:p>
            <a:pPr lvl="0"/>
            <a:r>
              <a:rPr lang="en-US" sz="2812"/>
              <a:t>Standard deviation:</a:t>
            </a:r>
          </a:p>
        </p:txBody>
      </p:sp>
      <p:pic>
        <p:nvPicPr>
          <p:cNvPr id="4" name="Picture 3"/>
          <p:cNvPicPr>
            <a:picLocks noChangeAspect="1"/>
          </p:cNvPicPr>
          <p:nvPr/>
        </p:nvPicPr>
        <p:blipFill>
          <a:blip r:embed="rId2"/>
          <a:stretch>
            <a:fillRect/>
          </a:stretch>
        </p:blipFill>
        <p:spPr>
          <a:xfrm>
            <a:off x="3013202" y="4998279"/>
            <a:ext cx="5092700" cy="558800"/>
          </a:xfrm>
          <a:prstGeom prst="rect">
            <a:avLst/>
          </a:prstGeom>
        </p:spPr>
      </p:pic>
      <p:pic>
        <p:nvPicPr>
          <p:cNvPr id="5" name="Picture 4"/>
          <p:cNvPicPr>
            <a:picLocks noChangeAspect="1"/>
          </p:cNvPicPr>
          <p:nvPr/>
        </p:nvPicPr>
        <p:blipFill>
          <a:blip r:embed="rId3"/>
          <a:stretch>
            <a:fillRect/>
          </a:stretch>
        </p:blipFill>
        <p:spPr>
          <a:xfrm>
            <a:off x="3013202" y="2829340"/>
            <a:ext cx="4711700" cy="584200"/>
          </a:xfrm>
          <a:prstGeom prst="rect">
            <a:avLst/>
          </a:prstGeom>
        </p:spPr>
      </p:pic>
    </p:spTree>
    <p:extLst>
      <p:ext uri="{BB962C8B-B14F-4D97-AF65-F5344CB8AC3E}">
        <p14:creationId xmlns:p14="http://schemas.microsoft.com/office/powerpoint/2010/main" val="1397384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Sharpe Ratio</a:t>
            </a:r>
          </a:p>
        </p:txBody>
      </p:sp>
    </p:spTree>
    <p:extLst>
      <p:ext uri="{BB962C8B-B14F-4D97-AF65-F5344CB8AC3E}">
        <p14:creationId xmlns:p14="http://schemas.microsoft.com/office/powerpoint/2010/main" val="35905492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Sharpe Ratio</a:t>
            </a:r>
          </a:p>
        </p:txBody>
      </p:sp>
      <p:sp>
        <p:nvSpPr>
          <p:cNvPr id="3" name="Content Placeholder 2"/>
          <p:cNvSpPr>
            <a:spLocks noGrp="1"/>
          </p:cNvSpPr>
          <p:nvPr>
            <p:ph idx="1"/>
          </p:nvPr>
        </p:nvSpPr>
        <p:spPr>
          <a:xfrm>
            <a:off x="1261872" y="1828800"/>
            <a:ext cx="8595360" cy="4711148"/>
          </a:xfrm>
        </p:spPr>
        <p:txBody>
          <a:bodyPr>
            <a:normAutofit/>
          </a:bodyPr>
          <a:lstStyle/>
          <a:p>
            <a:r>
              <a:rPr lang="en-US" sz="3200"/>
              <a:t>Measure of reward-to-risk</a:t>
            </a:r>
          </a:p>
          <a:p>
            <a:r>
              <a:rPr lang="en-US" sz="3200"/>
              <a:t>Forward looking:</a:t>
            </a:r>
          </a:p>
          <a:p>
            <a:endParaRPr lang="en-US" sz="3200"/>
          </a:p>
          <a:p>
            <a:endParaRPr lang="en-US" sz="3200"/>
          </a:p>
          <a:p>
            <a:r>
              <a:rPr lang="en-US" sz="3200"/>
              <a:t>Historical:</a:t>
            </a:r>
          </a:p>
        </p:txBody>
      </p:sp>
      <p:pic>
        <p:nvPicPr>
          <p:cNvPr id="4" name="Picture 3"/>
          <p:cNvPicPr>
            <a:picLocks noChangeAspect="1"/>
          </p:cNvPicPr>
          <p:nvPr/>
        </p:nvPicPr>
        <p:blipFill>
          <a:blip r:embed="rId2"/>
          <a:stretch>
            <a:fillRect/>
          </a:stretch>
        </p:blipFill>
        <p:spPr>
          <a:xfrm>
            <a:off x="2265061" y="3158969"/>
            <a:ext cx="6588981" cy="995588"/>
          </a:xfrm>
          <a:prstGeom prst="rect">
            <a:avLst/>
          </a:prstGeom>
        </p:spPr>
      </p:pic>
      <p:pic>
        <p:nvPicPr>
          <p:cNvPr id="5" name="Picture 4"/>
          <p:cNvPicPr>
            <a:picLocks noChangeAspect="1"/>
          </p:cNvPicPr>
          <p:nvPr/>
        </p:nvPicPr>
        <p:blipFill>
          <a:blip r:embed="rId3"/>
          <a:stretch>
            <a:fillRect/>
          </a:stretch>
        </p:blipFill>
        <p:spPr>
          <a:xfrm>
            <a:off x="2265061" y="5247734"/>
            <a:ext cx="6081216" cy="954283"/>
          </a:xfrm>
          <a:prstGeom prst="rect">
            <a:avLst/>
          </a:prstGeom>
        </p:spPr>
      </p:pic>
    </p:spTree>
    <p:extLst>
      <p:ext uri="{BB962C8B-B14F-4D97-AF65-F5344CB8AC3E}">
        <p14:creationId xmlns:p14="http://schemas.microsoft.com/office/powerpoint/2010/main" val="3927172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solidFill>
                  <a:srgbClr val="000000"/>
                </a:solidFill>
              </a:defRPr>
            </a:pPr>
            <a:r>
              <a:rPr lang="en-US" sz="4922">
                <a:solidFill>
                  <a:srgbClr val="D93E2B"/>
                </a:solidFill>
              </a:rPr>
              <a:t>Excess Returns</a:t>
            </a:r>
            <a:endParaRPr sz="4922">
              <a:solidFill>
                <a:srgbClr val="D93E2B"/>
              </a:solidFill>
            </a:endParaRPr>
          </a:p>
        </p:txBody>
      </p:sp>
      <p:sp>
        <p:nvSpPr>
          <p:cNvPr id="51" name="Shape 51"/>
          <p:cNvSpPr>
            <a:spLocks noGrp="1"/>
          </p:cNvSpPr>
          <p:nvPr>
            <p:ph idx="1"/>
          </p:nvPr>
        </p:nvSpPr>
        <p:spPr>
          <a:prstGeom prst="rect">
            <a:avLst/>
          </a:prstGeom>
        </p:spPr>
        <p:txBody>
          <a:bodyPr>
            <a:normAutofit/>
          </a:bodyPr>
          <a:lstStyle/>
          <a:p>
            <a:pPr lvl="0"/>
            <a:r>
              <a:rPr lang="en-US" sz="2812" dirty="0"/>
              <a:t>Most return analysis examines </a:t>
            </a:r>
            <a:r>
              <a:rPr lang="en-US" sz="2812" b="1" dirty="0"/>
              <a:t>excess returns</a:t>
            </a:r>
          </a:p>
          <a:p>
            <a:pPr lvl="0"/>
            <a:r>
              <a:rPr lang="en-US" sz="2812" dirty="0"/>
              <a:t>Returns minus the risk-free rate</a:t>
            </a:r>
          </a:p>
          <a:p>
            <a:pPr lvl="0"/>
            <a:r>
              <a:rPr lang="en-US" sz="2812" dirty="0"/>
              <a:t>Expected excess return (aka “risk premium”):</a:t>
            </a:r>
          </a:p>
          <a:p>
            <a:pPr lvl="0"/>
            <a:endParaRPr lang="en-US" sz="2812" dirty="0"/>
          </a:p>
          <a:p>
            <a:pPr lvl="0"/>
            <a:endParaRPr lang="en-US" sz="2812" dirty="0"/>
          </a:p>
          <a:p>
            <a:pPr lvl="0"/>
            <a:endParaRPr lang="en-US" sz="2812" dirty="0"/>
          </a:p>
          <a:p>
            <a:pPr lvl="0"/>
            <a:r>
              <a:rPr lang="en-US" sz="2812" dirty="0"/>
              <a:t>Why focus on excess returns?</a:t>
            </a:r>
          </a:p>
          <a:p>
            <a:pPr lvl="0"/>
            <a:endParaRPr lang="en-US" sz="2812" dirty="0"/>
          </a:p>
          <a:p>
            <a:pPr lvl="0"/>
            <a:endParaRPr sz="2812" dirty="0"/>
          </a:p>
        </p:txBody>
      </p:sp>
      <p:pic>
        <p:nvPicPr>
          <p:cNvPr id="3" name="Picture 2">
            <a:extLst>
              <a:ext uri="{FF2B5EF4-FFF2-40B4-BE49-F238E27FC236}">
                <a16:creationId xmlns:a16="http://schemas.microsoft.com/office/drawing/2014/main" id="{2469AC0B-5758-6F46-B8E6-E42212695810}"/>
              </a:ext>
            </a:extLst>
          </p:cNvPr>
          <p:cNvPicPr>
            <a:picLocks noChangeAspect="1"/>
          </p:cNvPicPr>
          <p:nvPr/>
        </p:nvPicPr>
        <p:blipFill>
          <a:blip r:embed="rId2"/>
          <a:stretch>
            <a:fillRect/>
          </a:stretch>
        </p:blipFill>
        <p:spPr>
          <a:xfrm>
            <a:off x="1924221" y="3971471"/>
            <a:ext cx="6787462" cy="712496"/>
          </a:xfrm>
          <a:prstGeom prst="rect">
            <a:avLst/>
          </a:prstGeom>
        </p:spPr>
      </p:pic>
    </p:spTree>
    <p:extLst>
      <p:ext uri="{BB962C8B-B14F-4D97-AF65-F5344CB8AC3E}">
        <p14:creationId xmlns:p14="http://schemas.microsoft.com/office/powerpoint/2010/main" val="186053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3" name="Content Placeholder 2"/>
          <p:cNvSpPr>
            <a:spLocks noGrp="1"/>
          </p:cNvSpPr>
          <p:nvPr>
            <p:ph idx="1"/>
          </p:nvPr>
        </p:nvSpPr>
        <p:spPr/>
        <p:txBody>
          <a:bodyPr/>
          <a:lstStyle/>
          <a:p>
            <a:r>
              <a:rPr lang="en-US"/>
              <a:t>Find the Sharpe ratio of REITS over the past 20 years</a:t>
            </a:r>
          </a:p>
          <a:p>
            <a:pPr lvl="1"/>
            <a:r>
              <a:rPr lang="en-US"/>
              <a:t>Average return on REITs was 9.8%</a:t>
            </a:r>
          </a:p>
          <a:p>
            <a:pPr lvl="1"/>
            <a:r>
              <a:rPr lang="en-US"/>
              <a:t>Average return on </a:t>
            </a:r>
            <a:r>
              <a:rPr lang="en-US" err="1"/>
              <a:t>t-bills</a:t>
            </a:r>
            <a:r>
              <a:rPr lang="en-US"/>
              <a:t> was 3%</a:t>
            </a:r>
          </a:p>
          <a:p>
            <a:pPr lvl="1"/>
            <a:r>
              <a:rPr lang="en-US"/>
              <a:t>Standard deviation of REIT returns was 19.47%</a:t>
            </a:r>
          </a:p>
          <a:p>
            <a:pPr lvl="1"/>
            <a:r>
              <a:rPr lang="en-US"/>
              <a:t>Sharpe = (0.098 - .03)/(.1947) = 0.35</a:t>
            </a:r>
          </a:p>
          <a:p>
            <a:pPr lvl="1"/>
            <a:endParaRPr lang="en-US"/>
          </a:p>
          <a:p>
            <a:r>
              <a:rPr lang="en-US"/>
              <a:t>Find the Sharpe ratio of large cap growth stocks over the past 20 years</a:t>
            </a:r>
          </a:p>
          <a:p>
            <a:pPr lvl="1"/>
            <a:r>
              <a:rPr lang="en-US"/>
              <a:t>Average return on a portfolio of large cap growth stocks was 8.3%</a:t>
            </a:r>
          </a:p>
          <a:p>
            <a:pPr lvl="1"/>
            <a:r>
              <a:rPr lang="en-US"/>
              <a:t>Standard deviation was 17.57%</a:t>
            </a:r>
          </a:p>
          <a:p>
            <a:pPr lvl="1"/>
            <a:r>
              <a:rPr lang="en-US"/>
              <a:t>Sharpe = (0.083 - .03)/(.1757) = 0.30</a:t>
            </a:r>
          </a:p>
        </p:txBody>
      </p:sp>
    </p:spTree>
    <p:extLst>
      <p:ext uri="{BB962C8B-B14F-4D97-AF65-F5344CB8AC3E}">
        <p14:creationId xmlns:p14="http://schemas.microsoft.com/office/powerpoint/2010/main" val="429208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blinds(horizontal)">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pPr lvl="0">
              <a:defRPr sz="1800">
                <a:solidFill>
                  <a:srgbClr val="000000"/>
                </a:solidFill>
              </a:defRPr>
            </a:pPr>
            <a:r>
              <a:rPr lang="en-US" sz="4922">
                <a:solidFill>
                  <a:srgbClr val="D93E2B"/>
                </a:solidFill>
              </a:rPr>
              <a:t>Other Risk Measures</a:t>
            </a:r>
            <a:endParaRPr sz="4922">
              <a:solidFill>
                <a:srgbClr val="D93E2B"/>
              </a:solidFill>
            </a:endParaRPr>
          </a:p>
        </p:txBody>
      </p:sp>
    </p:spTree>
    <p:extLst>
      <p:ext uri="{BB962C8B-B14F-4D97-AF65-F5344CB8AC3E}">
        <p14:creationId xmlns:p14="http://schemas.microsoft.com/office/powerpoint/2010/main" val="213317336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a:solidFill>
                  <a:srgbClr val="000000"/>
                </a:solidFill>
              </a:defRPr>
            </a:pPr>
            <a:r>
              <a:rPr lang="en-US" sz="4922">
                <a:solidFill>
                  <a:srgbClr val="D93E2B"/>
                </a:solidFill>
              </a:rPr>
              <a:t>Non-Normal</a:t>
            </a:r>
            <a:endParaRPr sz="4922">
              <a:solidFill>
                <a:srgbClr val="D93E2B"/>
              </a:solidFill>
            </a:endParaRPr>
          </a:p>
        </p:txBody>
      </p:sp>
      <p:sp>
        <p:nvSpPr>
          <p:cNvPr id="60" name="Shape 60"/>
          <p:cNvSpPr>
            <a:spLocks noGrp="1"/>
          </p:cNvSpPr>
          <p:nvPr>
            <p:ph idx="1"/>
          </p:nvPr>
        </p:nvSpPr>
        <p:spPr>
          <a:prstGeom prst="rect">
            <a:avLst/>
          </a:prstGeom>
        </p:spPr>
        <p:txBody>
          <a:bodyPr>
            <a:normAutofit/>
          </a:bodyPr>
          <a:lstStyle/>
          <a:p>
            <a:pPr lvl="0"/>
            <a:r>
              <a:rPr lang="en-US" sz="3797"/>
              <a:t>What if excess returns are not normally distributed?</a:t>
            </a:r>
          </a:p>
          <a:p>
            <a:pPr lvl="1"/>
            <a:r>
              <a:rPr lang="en-US" sz="3375"/>
              <a:t>Standard deviation is no longer a complete measure of risk</a:t>
            </a:r>
          </a:p>
          <a:p>
            <a:pPr lvl="1"/>
            <a:r>
              <a:rPr lang="en-US" sz="3375"/>
              <a:t>Need to consider other risk measures like </a:t>
            </a:r>
            <a:r>
              <a:rPr lang="en-US" sz="3375" b="1"/>
              <a:t>skewness</a:t>
            </a:r>
            <a:r>
              <a:rPr lang="en-US" sz="3375"/>
              <a:t> and </a:t>
            </a:r>
            <a:r>
              <a:rPr lang="en-US" sz="3375" b="1"/>
              <a:t>kurtosis</a:t>
            </a:r>
          </a:p>
        </p:txBody>
      </p:sp>
    </p:spTree>
    <p:extLst>
      <p:ext uri="{BB962C8B-B14F-4D97-AF65-F5344CB8AC3E}">
        <p14:creationId xmlns:p14="http://schemas.microsoft.com/office/powerpoint/2010/main" val="162927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a:solidFill>
                  <a:srgbClr val="000000"/>
                </a:solidFill>
              </a:defRPr>
            </a:pPr>
            <a:r>
              <a:rPr lang="en-US" sz="4922" err="1">
                <a:solidFill>
                  <a:srgbClr val="D93E2B"/>
                </a:solidFill>
              </a:rPr>
              <a:t>Skewness</a:t>
            </a:r>
            <a:endParaRPr sz="4922">
              <a:solidFill>
                <a:srgbClr val="D93E2B"/>
              </a:solidFill>
            </a:endParaRPr>
          </a:p>
        </p:txBody>
      </p:sp>
      <p:sp>
        <p:nvSpPr>
          <p:cNvPr id="3" name="Text Placeholder 2"/>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Mean = 6%, SD = 17%</a:t>
            </a:r>
          </a:p>
        </p:txBody>
      </p:sp>
      <p:pic>
        <p:nvPicPr>
          <p:cNvPr id="5" name="Picture 4"/>
          <p:cNvPicPr>
            <a:picLocks noChangeAspect="1" noChangeArrowheads="1"/>
          </p:cNvPicPr>
          <p:nvPr/>
        </p:nvPicPr>
        <p:blipFill>
          <a:blip r:embed="rId3"/>
          <a:srcRect/>
          <a:stretch>
            <a:fillRect/>
          </a:stretch>
        </p:blipFill>
        <p:spPr bwMode="auto">
          <a:xfrm>
            <a:off x="893091" y="1828800"/>
            <a:ext cx="4959706" cy="3357463"/>
          </a:xfrm>
          <a:prstGeom prst="rect">
            <a:avLst/>
          </a:prstGeom>
          <a:noFill/>
          <a:ln w="9525">
            <a:noFill/>
            <a:miter lim="800000"/>
            <a:headEnd/>
            <a:tailEnd/>
          </a:ln>
        </p:spPr>
      </p:pic>
      <p:pic>
        <p:nvPicPr>
          <p:cNvPr id="2" name="Picture 1"/>
          <p:cNvPicPr>
            <a:picLocks noChangeAspect="1"/>
          </p:cNvPicPr>
          <p:nvPr/>
        </p:nvPicPr>
        <p:blipFill>
          <a:blip r:embed="rId4"/>
          <a:stretch>
            <a:fillRect/>
          </a:stretch>
        </p:blipFill>
        <p:spPr>
          <a:xfrm>
            <a:off x="5852797" y="2721359"/>
            <a:ext cx="5003800" cy="1117600"/>
          </a:xfrm>
          <a:prstGeom prst="rect">
            <a:avLst/>
          </a:prstGeom>
        </p:spPr>
      </p:pic>
      <p:sp>
        <p:nvSpPr>
          <p:cNvPr id="7" name="TextBox 6"/>
          <p:cNvSpPr txBox="1"/>
          <p:nvPr/>
        </p:nvSpPr>
        <p:spPr>
          <a:xfrm>
            <a:off x="5529244" y="5186263"/>
            <a:ext cx="5650906" cy="1200329"/>
          </a:xfrm>
          <a:prstGeom prst="rect">
            <a:avLst/>
          </a:prstGeom>
          <a:noFill/>
        </p:spPr>
        <p:txBody>
          <a:bodyPr wrap="none" rtlCol="0">
            <a:spAutoFit/>
          </a:bodyPr>
          <a:lstStyle/>
          <a:p>
            <a:pPr lvl="0"/>
            <a:r>
              <a:rPr lang="en-US" sz="2400" dirty="0"/>
              <a:t>Normal distribution has skewness of 0</a:t>
            </a:r>
          </a:p>
          <a:p>
            <a:pPr lvl="0"/>
            <a:r>
              <a:rPr lang="en-US" sz="2400" dirty="0"/>
              <a:t>Skew&lt;0 = negative skewness</a:t>
            </a:r>
          </a:p>
          <a:p>
            <a:pPr lvl="0"/>
            <a:r>
              <a:rPr lang="en-US" sz="2400" dirty="0"/>
              <a:t>Skew&gt;0 = positive skewness</a:t>
            </a:r>
          </a:p>
        </p:txBody>
      </p:sp>
      <p:sp>
        <p:nvSpPr>
          <p:cNvPr id="4" name="TextBox 3">
            <a:extLst>
              <a:ext uri="{FF2B5EF4-FFF2-40B4-BE49-F238E27FC236}">
                <a16:creationId xmlns:a16="http://schemas.microsoft.com/office/drawing/2014/main" id="{49949021-D643-5048-87E5-8BCDCA5039EF}"/>
              </a:ext>
            </a:extLst>
          </p:cNvPr>
          <p:cNvSpPr txBox="1"/>
          <p:nvPr/>
        </p:nvSpPr>
        <p:spPr>
          <a:xfrm>
            <a:off x="6172200" y="1438835"/>
            <a:ext cx="2698175" cy="369332"/>
          </a:xfrm>
          <a:prstGeom prst="rect">
            <a:avLst/>
          </a:prstGeom>
          <a:noFill/>
        </p:spPr>
        <p:txBody>
          <a:bodyPr wrap="none" rtlCol="0">
            <a:spAutoFit/>
          </a:bodyPr>
          <a:lstStyle/>
          <a:p>
            <a:r>
              <a:rPr lang="en-US" dirty="0"/>
              <a:t>Measure of asymmetry</a:t>
            </a:r>
          </a:p>
        </p:txBody>
      </p:sp>
    </p:spTree>
    <p:extLst>
      <p:ext uri="{BB962C8B-B14F-4D97-AF65-F5344CB8AC3E}">
        <p14:creationId xmlns:p14="http://schemas.microsoft.com/office/powerpoint/2010/main" val="1271892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a:t>
            </a:r>
          </a:p>
        </p:txBody>
      </p:sp>
      <p:sp>
        <p:nvSpPr>
          <p:cNvPr id="3" name="Content Placeholder 2"/>
          <p:cNvSpPr>
            <a:spLocks noGrp="1"/>
          </p:cNvSpPr>
          <p:nvPr>
            <p:ph idx="1"/>
          </p:nvPr>
        </p:nvSpPr>
        <p:spPr/>
        <p:txBody>
          <a:bodyPr>
            <a:normAutofit/>
          </a:bodyPr>
          <a:lstStyle/>
          <a:p>
            <a:r>
              <a:rPr lang="en-US" sz="2400" dirty="0"/>
              <a:t>In future classes: </a:t>
            </a:r>
          </a:p>
          <a:p>
            <a:pPr lvl="1"/>
            <a:r>
              <a:rPr lang="en-US" sz="2000" dirty="0"/>
              <a:t>We’ll learn some methods for finding the right balance between risk and return in our investment portfolio</a:t>
            </a:r>
          </a:p>
          <a:p>
            <a:endParaRPr lang="en-US" sz="2400" dirty="0"/>
          </a:p>
          <a:p>
            <a:r>
              <a:rPr lang="en-US" sz="2400" dirty="0"/>
              <a:t>Today: </a:t>
            </a:r>
          </a:p>
          <a:p>
            <a:pPr lvl="1"/>
            <a:r>
              <a:rPr lang="en-US" sz="2200" dirty="0"/>
              <a:t>We’ll discuss returns and some of the risks investors care about</a:t>
            </a:r>
          </a:p>
        </p:txBody>
      </p:sp>
    </p:spTree>
    <p:extLst>
      <p:ext uri="{BB962C8B-B14F-4D97-AF65-F5344CB8AC3E}">
        <p14:creationId xmlns:p14="http://schemas.microsoft.com/office/powerpoint/2010/main" val="1465308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a:solidFill>
                  <a:srgbClr val="000000"/>
                </a:solidFill>
              </a:defRPr>
            </a:pPr>
            <a:r>
              <a:rPr lang="en-US" sz="4922">
                <a:solidFill>
                  <a:srgbClr val="D93E2B"/>
                </a:solidFill>
              </a:rPr>
              <a:t>Kurtosis</a:t>
            </a:r>
            <a:endParaRPr sz="4922">
              <a:solidFill>
                <a:srgbClr val="D93E2B"/>
              </a:solidFill>
            </a:endParaRPr>
          </a:p>
        </p:txBody>
      </p:sp>
      <p:sp>
        <p:nvSpPr>
          <p:cNvPr id="60" name="Shape 60"/>
          <p:cNvSpPr>
            <a:spLocks noGrp="1"/>
          </p:cNvSpPr>
          <p:nvPr>
            <p:ph idx="1"/>
          </p:nvPr>
        </p:nvSpPr>
        <p:spPr>
          <a:prstGeom prst="rect">
            <a:avLst/>
          </a:prstGeom>
        </p:spPr>
        <p:txBody>
          <a:bodyPr>
            <a:normAutofit fontScale="62500" lnSpcReduction="20000"/>
          </a:bodyPr>
          <a:lstStyle/>
          <a:p>
            <a:pPr lvl="0"/>
            <a:endParaRPr lang="en-US" sz="3797"/>
          </a:p>
          <a:p>
            <a:pPr lvl="0"/>
            <a:endParaRPr lang="en-US" sz="3797"/>
          </a:p>
          <a:p>
            <a:pPr lvl="0"/>
            <a:endParaRPr lang="en-US" sz="3797"/>
          </a:p>
          <a:p>
            <a:pPr lvl="0"/>
            <a:endParaRPr lang="en-US" sz="3797"/>
          </a:p>
          <a:p>
            <a:pPr lvl="0"/>
            <a:endParaRPr lang="en-US" sz="3797"/>
          </a:p>
          <a:p>
            <a:pPr lvl="0"/>
            <a:endParaRPr lang="en-US" sz="3797"/>
          </a:p>
          <a:p>
            <a:pPr lvl="0"/>
            <a:endParaRPr lang="en-US" sz="3797"/>
          </a:p>
          <a:p>
            <a:pPr lvl="0"/>
            <a:endParaRPr lang="en-US" sz="3797"/>
          </a:p>
          <a:p>
            <a:pPr lvl="0"/>
            <a:r>
              <a:rPr lang="en-US" sz="3797"/>
              <a:t>Mean= .1, SD = .2</a:t>
            </a:r>
          </a:p>
        </p:txBody>
      </p:sp>
      <p:pic>
        <p:nvPicPr>
          <p:cNvPr id="4" name="Picture 2"/>
          <p:cNvPicPr>
            <a:picLocks noChangeAspect="1" noChangeArrowheads="1"/>
          </p:cNvPicPr>
          <p:nvPr/>
        </p:nvPicPr>
        <p:blipFill>
          <a:blip r:embed="rId3"/>
          <a:srcRect/>
          <a:stretch>
            <a:fillRect/>
          </a:stretch>
        </p:blipFill>
        <p:spPr bwMode="auto">
          <a:xfrm>
            <a:off x="784736" y="1691322"/>
            <a:ext cx="5323456" cy="3935434"/>
          </a:xfrm>
          <a:prstGeom prst="rect">
            <a:avLst/>
          </a:prstGeom>
          <a:noFill/>
          <a:ln w="9525">
            <a:noFill/>
            <a:miter lim="800000"/>
            <a:headEnd/>
            <a:tailEnd/>
          </a:ln>
        </p:spPr>
      </p:pic>
      <p:sp>
        <p:nvSpPr>
          <p:cNvPr id="3" name="TextBox 2"/>
          <p:cNvSpPr txBox="1"/>
          <p:nvPr/>
        </p:nvSpPr>
        <p:spPr>
          <a:xfrm>
            <a:off x="4276165" y="5499847"/>
            <a:ext cx="6941511" cy="1569660"/>
          </a:xfrm>
          <a:prstGeom prst="rect">
            <a:avLst/>
          </a:prstGeom>
          <a:noFill/>
        </p:spPr>
        <p:txBody>
          <a:bodyPr wrap="square" rtlCol="0">
            <a:spAutoFit/>
          </a:bodyPr>
          <a:lstStyle/>
          <a:p>
            <a:pPr lvl="0"/>
            <a:r>
              <a:rPr lang="en-US" sz="2400" dirty="0"/>
              <a:t>Normal distribution has kurtosis of 0</a:t>
            </a:r>
          </a:p>
          <a:p>
            <a:pPr lvl="0"/>
            <a:r>
              <a:rPr lang="en-US" sz="2400" dirty="0"/>
              <a:t>Kurtosis&gt;0 implies fatter tails, more outliers than the normal distribution</a:t>
            </a:r>
          </a:p>
          <a:p>
            <a:endParaRPr lang="en-US" sz="2400" dirty="0"/>
          </a:p>
        </p:txBody>
      </p:sp>
      <p:pic>
        <p:nvPicPr>
          <p:cNvPr id="5" name="Picture 4"/>
          <p:cNvPicPr>
            <a:picLocks noChangeAspect="1"/>
          </p:cNvPicPr>
          <p:nvPr/>
        </p:nvPicPr>
        <p:blipFill>
          <a:blip r:embed="rId4"/>
          <a:stretch>
            <a:fillRect/>
          </a:stretch>
        </p:blipFill>
        <p:spPr>
          <a:xfrm>
            <a:off x="6085928" y="3016884"/>
            <a:ext cx="5131748" cy="870123"/>
          </a:xfrm>
          <a:prstGeom prst="rect">
            <a:avLst/>
          </a:prstGeom>
        </p:spPr>
      </p:pic>
      <p:sp>
        <p:nvSpPr>
          <p:cNvPr id="2" name="TextBox 1">
            <a:extLst>
              <a:ext uri="{FF2B5EF4-FFF2-40B4-BE49-F238E27FC236}">
                <a16:creationId xmlns:a16="http://schemas.microsoft.com/office/drawing/2014/main" id="{D8AF1B9B-CC07-2C49-AD5F-E6982604B979}"/>
              </a:ext>
            </a:extLst>
          </p:cNvPr>
          <p:cNvSpPr txBox="1"/>
          <p:nvPr/>
        </p:nvSpPr>
        <p:spPr>
          <a:xfrm>
            <a:off x="6468035" y="1600200"/>
            <a:ext cx="2771913" cy="369332"/>
          </a:xfrm>
          <a:prstGeom prst="rect">
            <a:avLst/>
          </a:prstGeom>
          <a:noFill/>
        </p:spPr>
        <p:txBody>
          <a:bodyPr wrap="none" rtlCol="0">
            <a:spAutoFit/>
          </a:bodyPr>
          <a:lstStyle/>
          <a:p>
            <a:r>
              <a:rPr lang="en-US" dirty="0"/>
              <a:t>Measure of “</a:t>
            </a:r>
            <a:r>
              <a:rPr lang="en-US" dirty="0" err="1"/>
              <a:t>tailedness</a:t>
            </a:r>
            <a:r>
              <a:rPr lang="en-US" dirty="0"/>
              <a:t>”</a:t>
            </a:r>
          </a:p>
        </p:txBody>
      </p:sp>
    </p:spTree>
    <p:extLst>
      <p:ext uri="{BB962C8B-B14F-4D97-AF65-F5344CB8AC3E}">
        <p14:creationId xmlns:p14="http://schemas.microsoft.com/office/powerpoint/2010/main" val="1870225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Losses</a:t>
            </a:r>
          </a:p>
        </p:txBody>
      </p:sp>
      <p:sp>
        <p:nvSpPr>
          <p:cNvPr id="3" name="Text Placeholder 2"/>
          <p:cNvSpPr>
            <a:spLocks noGrp="1"/>
          </p:cNvSpPr>
          <p:nvPr>
            <p:ph idx="1"/>
          </p:nvPr>
        </p:nvSpPr>
        <p:spPr/>
        <p:txBody>
          <a:bodyPr>
            <a:normAutofit/>
          </a:bodyPr>
          <a:lstStyle/>
          <a:p>
            <a:r>
              <a:rPr lang="en-US" sz="3375" dirty="0"/>
              <a:t>Most investors tend to be more concerned with possible </a:t>
            </a:r>
            <a:r>
              <a:rPr lang="en-US" sz="3375" b="1" dirty="0"/>
              <a:t>downside losses </a:t>
            </a:r>
            <a:r>
              <a:rPr lang="en-US" sz="3375" dirty="0"/>
              <a:t>than upside gains</a:t>
            </a:r>
          </a:p>
          <a:p>
            <a:pPr lvl="1"/>
            <a:endParaRPr lang="en-US" sz="2953" dirty="0"/>
          </a:p>
        </p:txBody>
      </p:sp>
    </p:spTree>
    <p:extLst>
      <p:ext uri="{BB962C8B-B14F-4D97-AF65-F5344CB8AC3E}">
        <p14:creationId xmlns:p14="http://schemas.microsoft.com/office/powerpoint/2010/main" val="90402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r>
              <a:rPr lang="en-US" sz="5400"/>
              <a:t>Value at Risk (</a:t>
            </a:r>
            <a:r>
              <a:rPr lang="en-US" sz="5400" err="1"/>
              <a:t>VaR</a:t>
            </a:r>
            <a:r>
              <a:rPr lang="en-US" sz="5400"/>
              <a:t>)</a:t>
            </a:r>
          </a:p>
        </p:txBody>
      </p:sp>
      <p:sp>
        <p:nvSpPr>
          <p:cNvPr id="60" name="Shape 60"/>
          <p:cNvSpPr>
            <a:spLocks noGrp="1"/>
          </p:cNvSpPr>
          <p:nvPr>
            <p:ph idx="1"/>
          </p:nvPr>
        </p:nvSpPr>
        <p:spPr>
          <a:prstGeom prst="rect">
            <a:avLst/>
          </a:prstGeom>
        </p:spPr>
        <p:txBody>
          <a:bodyPr>
            <a:normAutofit fontScale="92500"/>
          </a:bodyPr>
          <a:lstStyle/>
          <a:p>
            <a:r>
              <a:rPr lang="en-US" dirty="0"/>
              <a:t>Loss corresponding to a very low percentile of the entire return distribution during a period, such as the fifth or first percentile return</a:t>
            </a:r>
          </a:p>
          <a:p>
            <a:pPr lvl="1"/>
            <a:r>
              <a:rPr lang="en-US" dirty="0"/>
              <a:t>Either in terms of returns or dollars</a:t>
            </a:r>
          </a:p>
          <a:p>
            <a:pPr lvl="1"/>
            <a:r>
              <a:rPr lang="en-US" dirty="0"/>
              <a:t>Examples: </a:t>
            </a:r>
          </a:p>
          <a:p>
            <a:pPr lvl="2"/>
            <a:r>
              <a:rPr lang="en-US" sz="1600" dirty="0"/>
              <a:t>Margin requirements are set in derivatives markets based on covering most losses</a:t>
            </a:r>
          </a:p>
          <a:p>
            <a:pPr lvl="2"/>
            <a:r>
              <a:rPr lang="en-US" sz="1600" dirty="0"/>
              <a:t>Banks will limit traders actions. They are usually limited by the size of possible losses.</a:t>
            </a:r>
          </a:p>
          <a:p>
            <a:pPr lvl="1"/>
            <a:endParaRPr lang="en-US" dirty="0"/>
          </a:p>
          <a:p>
            <a:r>
              <a:rPr lang="en-US" sz="1600" dirty="0"/>
              <a:t>Example: one day 5% </a:t>
            </a:r>
            <a:r>
              <a:rPr lang="en-US" sz="1600" dirty="0" err="1"/>
              <a:t>VaR</a:t>
            </a:r>
            <a:r>
              <a:rPr lang="en-US" sz="1600" dirty="0"/>
              <a:t> of -15%</a:t>
            </a:r>
          </a:p>
          <a:p>
            <a:pPr lvl="2"/>
            <a:r>
              <a:rPr lang="en-US" sz="1600" dirty="0"/>
              <a:t>Translation: 5% chance returns will be -15% or worse during a one-day holding period</a:t>
            </a:r>
          </a:p>
          <a:p>
            <a:pPr lvl="1"/>
            <a:endParaRPr lang="en-US" dirty="0"/>
          </a:p>
          <a:p>
            <a:r>
              <a:rPr lang="en-US" sz="1600" dirty="0"/>
              <a:t>Example: 30 day 1% </a:t>
            </a:r>
            <a:r>
              <a:rPr lang="en-US" sz="1600" dirty="0" err="1"/>
              <a:t>VaR</a:t>
            </a:r>
            <a:r>
              <a:rPr lang="en-US" sz="1600" dirty="0"/>
              <a:t> of $20M</a:t>
            </a:r>
          </a:p>
          <a:p>
            <a:pPr lvl="2"/>
            <a:r>
              <a:rPr lang="en-US" sz="1600" dirty="0"/>
              <a:t>Translation: there is a 1% chance the position will lose at least $20m in the 30-day period</a:t>
            </a:r>
          </a:p>
          <a:p>
            <a:pPr lvl="1"/>
            <a:endParaRPr lang="en-US" dirty="0"/>
          </a:p>
        </p:txBody>
      </p:sp>
    </p:spTree>
    <p:extLst>
      <p:ext uri="{BB962C8B-B14F-4D97-AF65-F5344CB8AC3E}">
        <p14:creationId xmlns:p14="http://schemas.microsoft.com/office/powerpoint/2010/main" val="74950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blinds(horizontal)">
                                      <p:cBhvr>
                                        <p:cTn id="7" dur="500"/>
                                        <p:tgtEl>
                                          <p:spTgt spid="6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0">
                                            <p:txEl>
                                              <p:pRg st="1" end="1"/>
                                            </p:txEl>
                                          </p:spTgt>
                                        </p:tgtEl>
                                        <p:attrNameLst>
                                          <p:attrName>style.visibility</p:attrName>
                                        </p:attrNameLst>
                                      </p:cBhvr>
                                      <p:to>
                                        <p:strVal val="visible"/>
                                      </p:to>
                                    </p:set>
                                    <p:animEffect transition="in" filter="blinds(horizontal)">
                                      <p:cBhvr>
                                        <p:cTn id="10" dur="500"/>
                                        <p:tgtEl>
                                          <p:spTgt spid="6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60">
                                            <p:txEl>
                                              <p:pRg st="2" end="2"/>
                                            </p:txEl>
                                          </p:spTgt>
                                        </p:tgtEl>
                                        <p:attrNameLst>
                                          <p:attrName>style.visibility</p:attrName>
                                        </p:attrNameLst>
                                      </p:cBhvr>
                                      <p:to>
                                        <p:strVal val="visible"/>
                                      </p:to>
                                    </p:set>
                                    <p:animEffect transition="in" filter="checkerboard(across)">
                                      <p:cBhvr>
                                        <p:cTn id="15" dur="500"/>
                                        <p:tgtEl>
                                          <p:spTgt spid="60">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60">
                                            <p:txEl>
                                              <p:pRg st="3" end="3"/>
                                            </p:txEl>
                                          </p:spTgt>
                                        </p:tgtEl>
                                        <p:attrNameLst>
                                          <p:attrName>style.visibility</p:attrName>
                                        </p:attrNameLst>
                                      </p:cBhvr>
                                      <p:to>
                                        <p:strVal val="visible"/>
                                      </p:to>
                                    </p:set>
                                    <p:animEffect transition="in" filter="checkerboard(across)">
                                      <p:cBhvr>
                                        <p:cTn id="18" dur="500"/>
                                        <p:tgtEl>
                                          <p:spTgt spid="60">
                                            <p:txEl>
                                              <p:pRg st="3" end="3"/>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60">
                                            <p:txEl>
                                              <p:pRg st="4" end="4"/>
                                            </p:txEl>
                                          </p:spTgt>
                                        </p:tgtEl>
                                        <p:attrNameLst>
                                          <p:attrName>style.visibility</p:attrName>
                                        </p:attrNameLst>
                                      </p:cBhvr>
                                      <p:to>
                                        <p:strVal val="visible"/>
                                      </p:to>
                                    </p:set>
                                    <p:animEffect transition="in" filter="checkerboard(across)">
                                      <p:cBhvr>
                                        <p:cTn id="21" dur="500"/>
                                        <p:tgtEl>
                                          <p:spTgt spid="60">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60">
                                            <p:txEl>
                                              <p:pRg st="6" end="6"/>
                                            </p:txEl>
                                          </p:spTgt>
                                        </p:tgtEl>
                                        <p:attrNameLst>
                                          <p:attrName>style.visibility</p:attrName>
                                        </p:attrNameLst>
                                      </p:cBhvr>
                                      <p:to>
                                        <p:strVal val="visible"/>
                                      </p:to>
                                    </p:set>
                                    <p:animEffect transition="in" filter="blinds(horizontal)">
                                      <p:cBhvr>
                                        <p:cTn id="26" dur="500"/>
                                        <p:tgtEl>
                                          <p:spTgt spid="60">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60">
                                            <p:txEl>
                                              <p:pRg st="7" end="7"/>
                                            </p:txEl>
                                          </p:spTgt>
                                        </p:tgtEl>
                                        <p:attrNameLst>
                                          <p:attrName>style.visibility</p:attrName>
                                        </p:attrNameLst>
                                      </p:cBhvr>
                                      <p:to>
                                        <p:strVal val="visible"/>
                                      </p:to>
                                    </p:set>
                                    <p:animEffect transition="in" filter="blinds(horizontal)">
                                      <p:cBhvr>
                                        <p:cTn id="29" dur="500"/>
                                        <p:tgtEl>
                                          <p:spTgt spid="60">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0">
                                            <p:txEl>
                                              <p:pRg st="9" end="9"/>
                                            </p:txEl>
                                          </p:spTgt>
                                        </p:tgtEl>
                                        <p:attrNameLst>
                                          <p:attrName>style.visibility</p:attrName>
                                        </p:attrNameLst>
                                      </p:cBhvr>
                                      <p:to>
                                        <p:strVal val="visible"/>
                                      </p:to>
                                    </p:set>
                                    <p:animEffect transition="in" filter="blinds(horizontal)">
                                      <p:cBhvr>
                                        <p:cTn id="34" dur="500"/>
                                        <p:tgtEl>
                                          <p:spTgt spid="60">
                                            <p:txEl>
                                              <p:pRg st="9" end="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60">
                                            <p:txEl>
                                              <p:pRg st="10" end="10"/>
                                            </p:txEl>
                                          </p:spTgt>
                                        </p:tgtEl>
                                        <p:attrNameLst>
                                          <p:attrName>style.visibility</p:attrName>
                                        </p:attrNameLst>
                                      </p:cBhvr>
                                      <p:to>
                                        <p:strVal val="visible"/>
                                      </p:to>
                                    </p:set>
                                    <p:animEffect transition="in" filter="blinds(horizontal)">
                                      <p:cBhvr>
                                        <p:cTn id="37" dur="500"/>
                                        <p:tgtEl>
                                          <p:spTgt spid="6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calculate </a:t>
            </a:r>
            <a:r>
              <a:rPr lang="en-US" err="1"/>
              <a:t>VaR</a:t>
            </a:r>
            <a:r>
              <a:rPr lang="en-US"/>
              <a:t>?</a:t>
            </a:r>
          </a:p>
        </p:txBody>
      </p:sp>
      <p:sp>
        <p:nvSpPr>
          <p:cNvPr id="3" name="Content Placeholder 2"/>
          <p:cNvSpPr>
            <a:spLocks noGrp="1"/>
          </p:cNvSpPr>
          <p:nvPr>
            <p:ph idx="1"/>
          </p:nvPr>
        </p:nvSpPr>
        <p:spPr/>
        <p:txBody>
          <a:bodyPr>
            <a:normAutofit/>
          </a:bodyPr>
          <a:lstStyle/>
          <a:p>
            <a:r>
              <a:rPr lang="en-US" dirty="0"/>
              <a:t>A number of ways:</a:t>
            </a:r>
          </a:p>
          <a:p>
            <a:pPr lvl="1"/>
            <a:r>
              <a:rPr lang="en-US" sz="2000" dirty="0"/>
              <a:t>1. If distribution is normal and you know mean and standard deviation, then </a:t>
            </a:r>
            <a:r>
              <a:rPr lang="en-US" sz="2000" dirty="0" err="1"/>
              <a:t>VaR</a:t>
            </a:r>
            <a:r>
              <a:rPr lang="en-US" sz="2000" dirty="0"/>
              <a:t>(%, normal) = Mean – ( Z x SD)</a:t>
            </a:r>
          </a:p>
          <a:p>
            <a:pPr lvl="0"/>
            <a:endParaRPr lang="en-US" sz="2000" dirty="0"/>
          </a:p>
          <a:p>
            <a:pPr lvl="0"/>
            <a:endParaRPr lang="en-US" sz="2000" dirty="0"/>
          </a:p>
          <a:p>
            <a:pPr lvl="0"/>
            <a:endParaRPr lang="en-US" sz="2000" dirty="0"/>
          </a:p>
          <a:p>
            <a:pPr lvl="0"/>
            <a:endParaRPr lang="en-US" sz="2000" dirty="0"/>
          </a:p>
          <a:p>
            <a:pPr lvl="1"/>
            <a:r>
              <a:rPr lang="en-US" sz="2000" dirty="0"/>
              <a:t>2. Historical simulation</a:t>
            </a:r>
          </a:p>
          <a:p>
            <a:pPr lvl="1"/>
            <a:r>
              <a:rPr lang="en-US" sz="2000" dirty="0"/>
              <a:t>3. Monte Carlo simulation</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42829557"/>
              </p:ext>
            </p:extLst>
          </p:nvPr>
        </p:nvGraphicFramePr>
        <p:xfrm>
          <a:off x="2047459" y="3001616"/>
          <a:ext cx="6442344" cy="1289214"/>
        </p:xfrm>
        <a:graphic>
          <a:graphicData uri="http://schemas.openxmlformats.org/drawingml/2006/table">
            <a:tbl>
              <a:tblPr firstRow="1" bandRow="1">
                <a:tableStyleId>{2D5ABB26-0587-4C30-8999-92F81FD0307C}</a:tableStyleId>
              </a:tblPr>
              <a:tblGrid>
                <a:gridCol w="1610586">
                  <a:extLst>
                    <a:ext uri="{9D8B030D-6E8A-4147-A177-3AD203B41FA5}">
                      <a16:colId xmlns:a16="http://schemas.microsoft.com/office/drawing/2014/main" val="20000"/>
                    </a:ext>
                  </a:extLst>
                </a:gridCol>
                <a:gridCol w="1610586">
                  <a:extLst>
                    <a:ext uri="{9D8B030D-6E8A-4147-A177-3AD203B41FA5}">
                      <a16:colId xmlns:a16="http://schemas.microsoft.com/office/drawing/2014/main" val="20001"/>
                    </a:ext>
                  </a:extLst>
                </a:gridCol>
                <a:gridCol w="1610586">
                  <a:extLst>
                    <a:ext uri="{9D8B030D-6E8A-4147-A177-3AD203B41FA5}">
                      <a16:colId xmlns:a16="http://schemas.microsoft.com/office/drawing/2014/main" val="20002"/>
                    </a:ext>
                  </a:extLst>
                </a:gridCol>
                <a:gridCol w="1610586">
                  <a:extLst>
                    <a:ext uri="{9D8B030D-6E8A-4147-A177-3AD203B41FA5}">
                      <a16:colId xmlns:a16="http://schemas.microsoft.com/office/drawing/2014/main" val="20003"/>
                    </a:ext>
                  </a:extLst>
                </a:gridCol>
              </a:tblGrid>
              <a:tr h="636953">
                <a:tc>
                  <a:txBody>
                    <a:bodyPr/>
                    <a:lstStyle/>
                    <a:p>
                      <a:r>
                        <a:rPr lang="en-US" sz="3800"/>
                        <a:t>%</a:t>
                      </a:r>
                    </a:p>
                  </a:txBody>
                  <a:tcPr marL="64294" marR="64294" marT="32147" marB="3214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3800"/>
                        <a:t>10%</a:t>
                      </a:r>
                    </a:p>
                  </a:txBody>
                  <a:tcPr marL="64294" marR="64294" marT="32147" marB="3214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3800"/>
                        <a:t>5%</a:t>
                      </a:r>
                    </a:p>
                  </a:txBody>
                  <a:tcPr marL="64294" marR="64294" marT="32147" marB="3214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3800"/>
                        <a:t>1%</a:t>
                      </a:r>
                    </a:p>
                  </a:txBody>
                  <a:tcPr marL="64294" marR="64294" marT="32147" marB="3214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645800">
                <a:tc>
                  <a:txBody>
                    <a:bodyPr/>
                    <a:lstStyle/>
                    <a:p>
                      <a:r>
                        <a:rPr lang="en-US" sz="3800" dirty="0"/>
                        <a:t>Z</a:t>
                      </a:r>
                    </a:p>
                  </a:txBody>
                  <a:tcPr marL="64294" marR="64294" marT="32147" marB="3214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3800" dirty="0"/>
                        <a:t>1.28</a:t>
                      </a:r>
                    </a:p>
                  </a:txBody>
                  <a:tcPr marL="64294" marR="64294" marT="32147" marB="3214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3800" dirty="0"/>
                        <a:t>1.645</a:t>
                      </a:r>
                    </a:p>
                  </a:txBody>
                  <a:tcPr marL="64294" marR="64294" marT="32147" marB="3214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3800" dirty="0"/>
                        <a:t>2.33</a:t>
                      </a:r>
                    </a:p>
                  </a:txBody>
                  <a:tcPr marL="64294" marR="64294" marT="32147" marB="3214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68527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a:solidFill>
                  <a:srgbClr val="000000"/>
                </a:solidFill>
              </a:defRPr>
            </a:pPr>
            <a:r>
              <a:rPr lang="en-US" sz="4922" dirty="0">
                <a:solidFill>
                  <a:srgbClr val="D93E2B"/>
                </a:solidFill>
              </a:rPr>
              <a:t>Other Risk Measures</a:t>
            </a:r>
            <a:endParaRPr sz="4922" dirty="0">
              <a:solidFill>
                <a:srgbClr val="D93E2B"/>
              </a:solidFill>
            </a:endParaRPr>
          </a:p>
        </p:txBody>
      </p:sp>
      <p:sp>
        <p:nvSpPr>
          <p:cNvPr id="60" name="Shape 60"/>
          <p:cNvSpPr>
            <a:spLocks noGrp="1"/>
          </p:cNvSpPr>
          <p:nvPr>
            <p:ph idx="1"/>
          </p:nvPr>
        </p:nvSpPr>
        <p:spPr>
          <a:prstGeom prst="rect">
            <a:avLst/>
          </a:prstGeom>
        </p:spPr>
        <p:txBody>
          <a:bodyPr>
            <a:normAutofit fontScale="92500"/>
          </a:bodyPr>
          <a:lstStyle/>
          <a:p>
            <a:pPr lvl="0"/>
            <a:r>
              <a:rPr lang="en-US" sz="3797" dirty="0"/>
              <a:t>Expected shortfall (ES)</a:t>
            </a:r>
          </a:p>
          <a:p>
            <a:pPr lvl="1"/>
            <a:r>
              <a:rPr lang="en-US" sz="3375" dirty="0"/>
              <a:t>Conditional on being in the bottom X% of returns, what is the expected loss</a:t>
            </a:r>
          </a:p>
          <a:p>
            <a:pPr lvl="1"/>
            <a:r>
              <a:rPr lang="en-US" sz="3375" dirty="0"/>
              <a:t>Focuses on the expected loss in the worst case scenario</a:t>
            </a:r>
          </a:p>
          <a:p>
            <a:pPr lvl="1"/>
            <a:r>
              <a:rPr lang="en-US" sz="3375" dirty="0"/>
              <a:t>Example:</a:t>
            </a:r>
          </a:p>
          <a:p>
            <a:pPr lvl="2"/>
            <a:r>
              <a:rPr lang="en-US" sz="3175" dirty="0"/>
              <a:t>“ES of $100 for 5% tail” means the expected loss is $100 conditional on being in the worst 5% of possible outcomes</a:t>
            </a:r>
          </a:p>
        </p:txBody>
      </p:sp>
    </p:spTree>
    <p:extLst>
      <p:ext uri="{BB962C8B-B14F-4D97-AF65-F5344CB8AC3E}">
        <p14:creationId xmlns:p14="http://schemas.microsoft.com/office/powerpoint/2010/main" val="1127109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a:solidFill>
                  <a:srgbClr val="000000"/>
                </a:solidFill>
              </a:defRPr>
            </a:pPr>
            <a:r>
              <a:rPr lang="en-US" sz="4922" dirty="0">
                <a:solidFill>
                  <a:srgbClr val="D93E2B"/>
                </a:solidFill>
              </a:rPr>
              <a:t>Other Risk Measures</a:t>
            </a:r>
            <a:endParaRPr sz="4922" dirty="0">
              <a:solidFill>
                <a:srgbClr val="D93E2B"/>
              </a:solidFill>
            </a:endParaRPr>
          </a:p>
        </p:txBody>
      </p:sp>
      <p:sp>
        <p:nvSpPr>
          <p:cNvPr id="60" name="Shape 60"/>
          <p:cNvSpPr>
            <a:spLocks noGrp="1"/>
          </p:cNvSpPr>
          <p:nvPr>
            <p:ph idx="1"/>
          </p:nvPr>
        </p:nvSpPr>
        <p:spPr>
          <a:prstGeom prst="rect">
            <a:avLst/>
          </a:prstGeom>
        </p:spPr>
        <p:txBody>
          <a:bodyPr>
            <a:normAutofit lnSpcReduction="10000"/>
          </a:bodyPr>
          <a:lstStyle/>
          <a:p>
            <a:pPr lvl="0"/>
            <a:r>
              <a:rPr lang="en-US" sz="3797" dirty="0"/>
              <a:t>Lower Partial Standard Deviation (LPSD)</a:t>
            </a:r>
          </a:p>
          <a:p>
            <a:pPr lvl="1"/>
            <a:r>
              <a:rPr lang="en-US" sz="3375" dirty="0"/>
              <a:t>“Left-tail standard deviation”</a:t>
            </a:r>
          </a:p>
          <a:p>
            <a:pPr lvl="1"/>
            <a:r>
              <a:rPr lang="en-US" sz="3375" dirty="0"/>
              <a:t>Computed like the usual standard deviation, but using only those returns below the risk-free rate</a:t>
            </a:r>
          </a:p>
          <a:p>
            <a:pPr lvl="1"/>
            <a:r>
              <a:rPr lang="en-US" sz="3375" dirty="0"/>
              <a:t>Not concerned with frequency of “bad” returns</a:t>
            </a:r>
          </a:p>
          <a:p>
            <a:pPr lvl="2"/>
            <a:r>
              <a:rPr lang="en-US" sz="2953" dirty="0"/>
              <a:t>Just how volatile are negative returns</a:t>
            </a:r>
          </a:p>
        </p:txBody>
      </p:sp>
    </p:spTree>
    <p:extLst>
      <p:ext uri="{BB962C8B-B14F-4D97-AF65-F5344CB8AC3E}">
        <p14:creationId xmlns:p14="http://schemas.microsoft.com/office/powerpoint/2010/main" val="338351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a:solidFill>
                  <a:srgbClr val="000000"/>
                </a:solidFill>
              </a:defRPr>
            </a:pPr>
            <a:r>
              <a:rPr lang="en-US" sz="4922" dirty="0" err="1">
                <a:solidFill>
                  <a:srgbClr val="D93E2B"/>
                </a:solidFill>
              </a:rPr>
              <a:t>Sortino</a:t>
            </a:r>
            <a:r>
              <a:rPr lang="en-US" sz="4922" dirty="0">
                <a:solidFill>
                  <a:srgbClr val="D93E2B"/>
                </a:solidFill>
              </a:rPr>
              <a:t> Ratio</a:t>
            </a:r>
            <a:endParaRPr sz="4922" dirty="0">
              <a:solidFill>
                <a:srgbClr val="D93E2B"/>
              </a:solidFill>
            </a:endParaRPr>
          </a:p>
        </p:txBody>
      </p:sp>
      <p:sp>
        <p:nvSpPr>
          <p:cNvPr id="60" name="Shape 60"/>
          <p:cNvSpPr>
            <a:spLocks noGrp="1"/>
          </p:cNvSpPr>
          <p:nvPr>
            <p:ph idx="1"/>
          </p:nvPr>
        </p:nvSpPr>
        <p:spPr>
          <a:prstGeom prst="rect">
            <a:avLst/>
          </a:prstGeom>
        </p:spPr>
        <p:txBody>
          <a:bodyPr>
            <a:normAutofit/>
          </a:bodyPr>
          <a:lstStyle/>
          <a:p>
            <a:pPr lvl="0"/>
            <a:r>
              <a:rPr lang="en-US" sz="3797" dirty="0"/>
              <a:t>Sharpe ratio with the LPSD instead of the standard deviation of excess returns</a:t>
            </a: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137" y="4043173"/>
            <a:ext cx="3570325" cy="2043703"/>
          </a:xfrm>
          <a:prstGeom prst="rect">
            <a:avLst/>
          </a:prstGeom>
        </p:spPr>
      </p:pic>
    </p:spTree>
    <p:extLst>
      <p:ext uri="{BB962C8B-B14F-4D97-AF65-F5344CB8AC3E}">
        <p14:creationId xmlns:p14="http://schemas.microsoft.com/office/powerpoint/2010/main" val="2119466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Class Risk and Return Assignment</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07489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5421625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a:solidFill>
                  <a:srgbClr val="000000"/>
                </a:solidFill>
              </a:defRPr>
            </a:pPr>
            <a:r>
              <a:rPr lang="en-US" sz="4922" dirty="0">
                <a:solidFill>
                  <a:srgbClr val="D93E2B"/>
                </a:solidFill>
              </a:rPr>
              <a:t>Value at Risk and the VIX</a:t>
            </a:r>
            <a:endParaRPr sz="4922" dirty="0">
              <a:solidFill>
                <a:srgbClr val="D93E2B"/>
              </a:solidFill>
            </a:endParaRPr>
          </a:p>
        </p:txBody>
      </p:sp>
      <p:sp>
        <p:nvSpPr>
          <p:cNvPr id="60" name="Shape 60"/>
          <p:cNvSpPr>
            <a:spLocks noGrp="1"/>
          </p:cNvSpPr>
          <p:nvPr>
            <p:ph idx="1"/>
          </p:nvPr>
        </p:nvSpPr>
        <p:spPr>
          <a:prstGeom prst="rect">
            <a:avLst/>
          </a:prstGeom>
        </p:spPr>
        <p:txBody>
          <a:bodyPr>
            <a:normAutofit/>
          </a:bodyPr>
          <a:lstStyle/>
          <a:p>
            <a:pPr lvl="0"/>
            <a:r>
              <a:rPr lang="en-US" sz="3797" dirty="0"/>
              <a:t>The more volatility in markets, the more binding </a:t>
            </a:r>
            <a:r>
              <a:rPr lang="en-US" sz="3797" dirty="0" err="1"/>
              <a:t>VaR</a:t>
            </a:r>
            <a:r>
              <a:rPr lang="en-US" sz="3797" dirty="0"/>
              <a:t> constraints</a:t>
            </a:r>
          </a:p>
          <a:p>
            <a:pPr lvl="1"/>
            <a:r>
              <a:rPr lang="en-US" sz="3305" dirty="0"/>
              <a:t>Liquidity can decrease</a:t>
            </a:r>
          </a:p>
          <a:p>
            <a:pPr lvl="1"/>
            <a:r>
              <a:rPr lang="en-US" sz="3305" dirty="0"/>
              <a:t>Prices can decrease</a:t>
            </a:r>
            <a:endParaRPr sz="3305" dirty="0"/>
          </a:p>
        </p:txBody>
      </p:sp>
    </p:spTree>
    <p:extLst>
      <p:ext uri="{BB962C8B-B14F-4D97-AF65-F5344CB8AC3E}">
        <p14:creationId xmlns:p14="http://schemas.microsoft.com/office/powerpoint/2010/main" val="1049967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nchor="ctr"/>
          <a:lstStyle/>
          <a:p>
            <a:pPr lvl="0">
              <a:defRPr sz="1800">
                <a:solidFill>
                  <a:srgbClr val="000000"/>
                </a:solidFill>
              </a:defRPr>
            </a:pPr>
            <a:r>
              <a:rPr lang="en-US" sz="4922" dirty="0">
                <a:solidFill>
                  <a:srgbClr val="D93E2B"/>
                </a:solidFill>
              </a:rPr>
              <a:t>Returns</a:t>
            </a:r>
            <a:endParaRPr sz="4922" dirty="0">
              <a:solidFill>
                <a:srgbClr val="D93E2B"/>
              </a:solidFill>
            </a:endParaRPr>
          </a:p>
        </p:txBody>
      </p:sp>
    </p:spTree>
    <p:extLst>
      <p:ext uri="{BB962C8B-B14F-4D97-AF65-F5344CB8AC3E}">
        <p14:creationId xmlns:p14="http://schemas.microsoft.com/office/powerpoint/2010/main" val="139711992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chor="t"/>
          <a:lstStyle/>
          <a:p>
            <a:pPr lvl="0">
              <a:defRPr sz="1800">
                <a:solidFill>
                  <a:srgbClr val="000000"/>
                </a:solidFill>
              </a:defRPr>
            </a:pPr>
            <a:r>
              <a:rPr lang="en-US" sz="4922" dirty="0">
                <a:solidFill>
                  <a:srgbClr val="D93E2B"/>
                </a:solidFill>
              </a:rPr>
              <a:t>Liquidity and the VIX</a:t>
            </a:r>
            <a:endParaRPr sz="4922" dirty="0">
              <a:solidFill>
                <a:srgbClr val="D93E2B"/>
              </a:solidFill>
            </a:endParaRPr>
          </a:p>
        </p:txBody>
      </p:sp>
      <p:sp>
        <p:nvSpPr>
          <p:cNvPr id="4" name="Content Placeholder 3"/>
          <p:cNvSpPr>
            <a:spLocks noGrp="1"/>
          </p:cNvSpPr>
          <p:nvPr>
            <p:ph idx="1"/>
          </p:nvPr>
        </p:nvSpPr>
        <p:spPr/>
        <p:txBody>
          <a:bodyPr/>
          <a:lstStyle/>
          <a:p>
            <a:endParaRPr lang="en-US"/>
          </a:p>
        </p:txBody>
      </p:sp>
      <p:pic>
        <p:nvPicPr>
          <p:cNvPr id="2" name="Picture 1" descr="Screenshot 2015-08-27 16.09.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097" y="1419821"/>
            <a:ext cx="5981541" cy="5413830"/>
          </a:xfrm>
          <a:prstGeom prst="rect">
            <a:avLst/>
          </a:prstGeom>
        </p:spPr>
      </p:pic>
      <p:sp>
        <p:nvSpPr>
          <p:cNvPr id="3" name="TextBox 2"/>
          <p:cNvSpPr txBox="1"/>
          <p:nvPr/>
        </p:nvSpPr>
        <p:spPr>
          <a:xfrm>
            <a:off x="9178710" y="4095586"/>
            <a:ext cx="1130119" cy="331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687" dirty="0">
                <a:solidFill>
                  <a:srgbClr val="414141"/>
                </a:solidFill>
                <a:latin typeface="Palatino"/>
                <a:ea typeface="Palatino"/>
                <a:cs typeface="Palatino"/>
                <a:sym typeface="Palatino"/>
              </a:rPr>
              <a:t>Nagel 2012</a:t>
            </a:r>
          </a:p>
        </p:txBody>
      </p:sp>
    </p:spTree>
    <p:extLst>
      <p:ext uri="{BB962C8B-B14F-4D97-AF65-F5344CB8AC3E}">
        <p14:creationId xmlns:p14="http://schemas.microsoft.com/office/powerpoint/2010/main" val="937519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chor="t"/>
          <a:lstStyle/>
          <a:p>
            <a:pPr lvl="0">
              <a:defRPr sz="1800">
                <a:solidFill>
                  <a:srgbClr val="000000"/>
                </a:solidFill>
              </a:defRPr>
            </a:pPr>
            <a:r>
              <a:rPr lang="en-US" sz="4922" dirty="0">
                <a:solidFill>
                  <a:srgbClr val="D93E2B"/>
                </a:solidFill>
              </a:rPr>
              <a:t>Commodities and the VIX</a:t>
            </a:r>
            <a:endParaRPr sz="4922" dirty="0">
              <a:solidFill>
                <a:srgbClr val="D93E2B"/>
              </a:solidFill>
            </a:endParaRPr>
          </a:p>
        </p:txBody>
      </p:sp>
      <p:sp>
        <p:nvSpPr>
          <p:cNvPr id="3" name="Content Placeholder 2"/>
          <p:cNvSpPr>
            <a:spLocks noGrp="1"/>
          </p:cNvSpPr>
          <p:nvPr>
            <p:ph idx="1"/>
          </p:nvPr>
        </p:nvSpPr>
        <p:spPr/>
        <p:txBody>
          <a:bodyPr/>
          <a:lstStyle/>
          <a:p>
            <a:endParaRPr lang="en-US"/>
          </a:p>
        </p:txBody>
      </p:sp>
      <p:pic>
        <p:nvPicPr>
          <p:cNvPr id="2" name="Picture 1" descr="Screenshot 2015-08-27 16.11.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449" y="1560211"/>
            <a:ext cx="7173964" cy="5297789"/>
          </a:xfrm>
          <a:prstGeom prst="rect">
            <a:avLst/>
          </a:prstGeom>
        </p:spPr>
      </p:pic>
    </p:spTree>
    <p:extLst>
      <p:ext uri="{BB962C8B-B14F-4D97-AF65-F5344CB8AC3E}">
        <p14:creationId xmlns:p14="http://schemas.microsoft.com/office/powerpoint/2010/main" val="797071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a:solidFill>
                  <a:srgbClr val="000000"/>
                </a:solidFill>
              </a:defRPr>
            </a:pPr>
            <a:r>
              <a:rPr lang="en-US" sz="4922" dirty="0">
                <a:solidFill>
                  <a:srgbClr val="D93E2B"/>
                </a:solidFill>
              </a:rPr>
              <a:t>Commodities and the VIX</a:t>
            </a:r>
            <a:endParaRPr sz="4922" dirty="0">
              <a:solidFill>
                <a:srgbClr val="D93E2B"/>
              </a:solidFill>
            </a:endParaRPr>
          </a:p>
        </p:txBody>
      </p:sp>
      <p:sp>
        <p:nvSpPr>
          <p:cNvPr id="3" name="Content Placeholder 2"/>
          <p:cNvSpPr>
            <a:spLocks noGrp="1"/>
          </p:cNvSpPr>
          <p:nvPr>
            <p:ph idx="1"/>
          </p:nvPr>
        </p:nvSpPr>
        <p:spPr/>
        <p:txBody>
          <a:bodyPr/>
          <a:lstStyle/>
          <a:p>
            <a:endParaRPr lang="en-US"/>
          </a:p>
        </p:txBody>
      </p:sp>
      <p:pic>
        <p:nvPicPr>
          <p:cNvPr id="2" name="Picture 1" descr="Screenshot 2015-08-27 16.1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301" y="1726202"/>
            <a:ext cx="7154800" cy="4974289"/>
          </a:xfrm>
          <a:prstGeom prst="rect">
            <a:avLst/>
          </a:prstGeom>
        </p:spPr>
      </p:pic>
    </p:spTree>
    <p:extLst>
      <p:ext uri="{BB962C8B-B14F-4D97-AF65-F5344CB8AC3E}">
        <p14:creationId xmlns:p14="http://schemas.microsoft.com/office/powerpoint/2010/main" val="374500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chor="t"/>
          <a:lstStyle/>
          <a:p>
            <a:pPr lvl="0">
              <a:defRPr sz="1800">
                <a:solidFill>
                  <a:srgbClr val="000000"/>
                </a:solidFill>
              </a:defRPr>
            </a:pPr>
            <a:r>
              <a:rPr lang="en-US" sz="4922" dirty="0" err="1">
                <a:solidFill>
                  <a:srgbClr val="D93E2B"/>
                </a:solidFill>
              </a:rPr>
              <a:t>VaR</a:t>
            </a:r>
            <a:r>
              <a:rPr lang="en-US" sz="4922" dirty="0">
                <a:solidFill>
                  <a:srgbClr val="D93E2B"/>
                </a:solidFill>
              </a:rPr>
              <a:t> in Crises</a:t>
            </a:r>
            <a:endParaRPr sz="4922" dirty="0">
              <a:solidFill>
                <a:srgbClr val="D93E2B"/>
              </a:solidFill>
            </a:endParaRPr>
          </a:p>
        </p:txBody>
      </p:sp>
      <p:sp>
        <p:nvSpPr>
          <p:cNvPr id="3" name="Content Placeholder 2"/>
          <p:cNvSpPr>
            <a:spLocks noGrp="1"/>
          </p:cNvSpPr>
          <p:nvPr>
            <p:ph idx="1"/>
          </p:nvPr>
        </p:nvSpPr>
        <p:spPr/>
        <p:txBody>
          <a:bodyPr/>
          <a:lstStyle/>
          <a:p>
            <a:endParaRPr lang="en-US" dirty="0"/>
          </a:p>
        </p:txBody>
      </p:sp>
      <p:pic>
        <p:nvPicPr>
          <p:cNvPr id="2" name="Picture 1" descr="Screenshot 2015-08-27 16.14.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681" y="1333040"/>
            <a:ext cx="6465022" cy="5342855"/>
          </a:xfrm>
          <a:prstGeom prst="rect">
            <a:avLst/>
          </a:prstGeom>
        </p:spPr>
      </p:pic>
    </p:spTree>
    <p:extLst>
      <p:ext uri="{BB962C8B-B14F-4D97-AF65-F5344CB8AC3E}">
        <p14:creationId xmlns:p14="http://schemas.microsoft.com/office/powerpoint/2010/main" val="2100750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Holding Period Return</a:t>
            </a:r>
          </a:p>
        </p:txBody>
      </p:sp>
      <p:sp>
        <p:nvSpPr>
          <p:cNvPr id="3" name="Content Placeholder 2"/>
          <p:cNvSpPr>
            <a:spLocks noGrp="1"/>
          </p:cNvSpPr>
          <p:nvPr>
            <p:ph idx="1"/>
          </p:nvPr>
        </p:nvSpPr>
        <p:spPr/>
        <p:txBody>
          <a:bodyPr/>
          <a:lstStyle/>
          <a:p>
            <a:r>
              <a:rPr lang="en-US" sz="2200" dirty="0"/>
              <a:t>The overall performance of our investment over a certain period of time</a:t>
            </a:r>
          </a:p>
          <a:p>
            <a:r>
              <a:rPr lang="en-US" sz="2200" dirty="0"/>
              <a:t>If we buy a security at time 0 and sell at time T, then our holding period return is:</a:t>
            </a:r>
          </a:p>
          <a:p>
            <a:pPr lvl="1"/>
            <a:endParaRPr lang="en-US" dirty="0"/>
          </a:p>
          <a:p>
            <a:pPr lvl="1"/>
            <a:endParaRPr lang="en-US" dirty="0"/>
          </a:p>
          <a:p>
            <a:pPr lvl="1"/>
            <a:endParaRPr lang="en-US" dirty="0"/>
          </a:p>
          <a:p>
            <a:pPr lvl="1"/>
            <a:endParaRPr lang="en-US" dirty="0"/>
          </a:p>
          <a:p>
            <a:r>
              <a:rPr lang="en-US" sz="2400" dirty="0"/>
              <a:t>The HPR for a stock is calculated:</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753838" y="3739304"/>
            <a:ext cx="8103394" cy="530327"/>
          </a:xfrm>
          <a:prstGeom prst="rect">
            <a:avLst/>
          </a:prstGeom>
        </p:spPr>
      </p:pic>
      <p:pic>
        <p:nvPicPr>
          <p:cNvPr id="9" name="Picture 8"/>
          <p:cNvPicPr>
            <a:picLocks noChangeAspect="1"/>
          </p:cNvPicPr>
          <p:nvPr/>
        </p:nvPicPr>
        <p:blipFill>
          <a:blip r:embed="rId3"/>
          <a:stretch>
            <a:fillRect/>
          </a:stretch>
        </p:blipFill>
        <p:spPr>
          <a:xfrm>
            <a:off x="2140289" y="5634519"/>
            <a:ext cx="7155931" cy="470659"/>
          </a:xfrm>
          <a:prstGeom prst="rect">
            <a:avLst/>
          </a:prstGeom>
        </p:spPr>
      </p:pic>
    </p:spTree>
    <p:extLst>
      <p:ext uri="{BB962C8B-B14F-4D97-AF65-F5344CB8AC3E}">
        <p14:creationId xmlns:p14="http://schemas.microsoft.com/office/powerpoint/2010/main" val="29960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ormAutofit/>
          </a:bodyPr>
          <a:lstStyle/>
          <a:p>
            <a:pPr lvl="0">
              <a:defRPr sz="1800">
                <a:solidFill>
                  <a:srgbClr val="000000"/>
                </a:solidFill>
              </a:defRPr>
            </a:pPr>
            <a:r>
              <a:rPr lang="en-US" sz="4922" dirty="0">
                <a:solidFill>
                  <a:srgbClr val="D93E2B"/>
                </a:solidFill>
              </a:rPr>
              <a:t>Risk and Returns</a:t>
            </a:r>
            <a:endParaRPr sz="4922" dirty="0">
              <a:solidFill>
                <a:srgbClr val="D93E2B"/>
              </a:solidFill>
            </a:endParaRPr>
          </a:p>
        </p:txBody>
      </p:sp>
      <p:sp>
        <p:nvSpPr>
          <p:cNvPr id="63" name="Shape 63"/>
          <p:cNvSpPr>
            <a:spLocks noGrp="1"/>
          </p:cNvSpPr>
          <p:nvPr>
            <p:ph idx="1"/>
          </p:nvPr>
        </p:nvSpPr>
        <p:spPr>
          <a:prstGeom prst="rect">
            <a:avLst/>
          </a:prstGeom>
        </p:spPr>
        <p:txBody>
          <a:bodyPr>
            <a:normAutofit/>
          </a:bodyPr>
          <a:lstStyle/>
          <a:p>
            <a:pPr lvl="0"/>
            <a:r>
              <a:rPr lang="en-US" sz="2400" dirty="0"/>
              <a:t>Almost all investments are risky</a:t>
            </a:r>
          </a:p>
          <a:p>
            <a:pPr lvl="1"/>
            <a:r>
              <a:rPr lang="en-US" sz="2400" dirty="0"/>
              <a:t>I.e., we don’t know what the HPR will be with certainty</a:t>
            </a:r>
          </a:p>
          <a:p>
            <a:r>
              <a:rPr lang="en-US" sz="2400" dirty="0"/>
              <a:t>When we invest, we have to ask ourselves “</a:t>
            </a:r>
            <a:r>
              <a:rPr lang="en-US" sz="2400" b="1" dirty="0"/>
              <a:t>How are returns distributed?</a:t>
            </a:r>
            <a:r>
              <a:rPr lang="en-US" sz="2400" dirty="0"/>
              <a:t>”</a:t>
            </a:r>
          </a:p>
          <a:p>
            <a:endParaRPr lang="en-US" sz="2400" dirty="0"/>
          </a:p>
          <a:p>
            <a:pPr lvl="0"/>
            <a:endParaRPr sz="3375" dirty="0"/>
          </a:p>
        </p:txBody>
      </p:sp>
      <p:graphicFrame>
        <p:nvGraphicFramePr>
          <p:cNvPr id="4" name="Chart 3"/>
          <p:cNvGraphicFramePr>
            <a:graphicFrameLocks/>
          </p:cNvGraphicFramePr>
          <p:nvPr/>
        </p:nvGraphicFramePr>
        <p:xfrm>
          <a:off x="2743201" y="3415321"/>
          <a:ext cx="8370706" cy="34426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49710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normAutofit/>
          </a:bodyPr>
          <a:lstStyle/>
          <a:p>
            <a:pPr lvl="0">
              <a:defRPr sz="1800">
                <a:solidFill>
                  <a:srgbClr val="000000"/>
                </a:solidFill>
              </a:defRPr>
            </a:pPr>
            <a:r>
              <a:rPr lang="en-US" sz="4922" dirty="0">
                <a:solidFill>
                  <a:srgbClr val="D93E2B"/>
                </a:solidFill>
              </a:rPr>
              <a:t>Risk</a:t>
            </a:r>
            <a:endParaRPr sz="4922" dirty="0">
              <a:solidFill>
                <a:srgbClr val="D93E2B"/>
              </a:solidFill>
            </a:endParaRPr>
          </a:p>
        </p:txBody>
      </p:sp>
      <p:sp>
        <p:nvSpPr>
          <p:cNvPr id="63" name="Shape 63"/>
          <p:cNvSpPr>
            <a:spLocks noGrp="1"/>
          </p:cNvSpPr>
          <p:nvPr>
            <p:ph idx="1"/>
          </p:nvPr>
        </p:nvSpPr>
        <p:spPr>
          <a:prstGeom prst="rect">
            <a:avLst/>
          </a:prstGeom>
        </p:spPr>
        <p:txBody>
          <a:bodyPr>
            <a:normAutofit/>
          </a:bodyPr>
          <a:lstStyle/>
          <a:p>
            <a:r>
              <a:rPr lang="en-US" sz="3000" dirty="0"/>
              <a:t>Usually, we prefer:</a:t>
            </a:r>
            <a:endParaRPr lang="en-US" sz="2800" dirty="0"/>
          </a:p>
          <a:p>
            <a:pPr lvl="1"/>
            <a:r>
              <a:rPr lang="en-US" sz="2400" dirty="0"/>
              <a:t>Less variation in our returns</a:t>
            </a:r>
          </a:p>
          <a:p>
            <a:pPr lvl="1"/>
            <a:r>
              <a:rPr lang="en-US" sz="2400" dirty="0"/>
              <a:t>To avoid losing money (especially large losses)</a:t>
            </a:r>
          </a:p>
          <a:p>
            <a:pPr lvl="1"/>
            <a:r>
              <a:rPr lang="en-US" sz="2400" dirty="0"/>
              <a:t>To avoid losing money in bad times especially</a:t>
            </a:r>
          </a:p>
          <a:p>
            <a:pPr lvl="1"/>
            <a:endParaRPr lang="en-US" sz="2400" dirty="0"/>
          </a:p>
          <a:p>
            <a:pPr lvl="1"/>
            <a:endParaRPr lang="en-US" sz="2400" dirty="0"/>
          </a:p>
          <a:p>
            <a:r>
              <a:rPr lang="en-US" sz="2600" dirty="0"/>
              <a:t>Many different risk measures</a:t>
            </a:r>
          </a:p>
          <a:p>
            <a:pPr lvl="1"/>
            <a:r>
              <a:rPr lang="en-US" dirty="0"/>
              <a:t>Variance and standard deviation</a:t>
            </a:r>
          </a:p>
          <a:p>
            <a:pPr lvl="1"/>
            <a:r>
              <a:rPr lang="en-US" dirty="0"/>
              <a:t>Skewness and kurtosis</a:t>
            </a:r>
          </a:p>
          <a:p>
            <a:pPr lvl="1"/>
            <a:r>
              <a:rPr lang="en-US" dirty="0"/>
              <a:t>Value-at-risk</a:t>
            </a:r>
          </a:p>
          <a:p>
            <a:endParaRPr lang="en-US" sz="3575" dirty="0"/>
          </a:p>
          <a:p>
            <a:pPr lvl="0"/>
            <a:endParaRPr sz="3375" dirty="0"/>
          </a:p>
        </p:txBody>
      </p:sp>
    </p:spTree>
    <p:extLst>
      <p:ext uri="{BB962C8B-B14F-4D97-AF65-F5344CB8AC3E}">
        <p14:creationId xmlns:p14="http://schemas.microsoft.com/office/powerpoint/2010/main" val="1580199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pPr lvl="0">
              <a:defRPr sz="1800">
                <a:solidFill>
                  <a:srgbClr val="000000"/>
                </a:solidFill>
              </a:defRPr>
            </a:pPr>
            <a:r>
              <a:rPr lang="en-US" sz="4922">
                <a:solidFill>
                  <a:srgbClr val="D93E2B"/>
                </a:solidFill>
              </a:rPr>
              <a:t>Normal Distribution</a:t>
            </a:r>
            <a:endParaRPr sz="4922">
              <a:solidFill>
                <a:srgbClr val="D93E2B"/>
              </a:solidFill>
            </a:endParaRPr>
          </a:p>
        </p:txBody>
      </p:sp>
      <p:sp>
        <p:nvSpPr>
          <p:cNvPr id="60" name="Shape 60"/>
          <p:cNvSpPr>
            <a:spLocks noGrp="1"/>
          </p:cNvSpPr>
          <p:nvPr>
            <p:ph idx="1"/>
          </p:nvPr>
        </p:nvSpPr>
        <p:spPr>
          <a:prstGeom prst="rect">
            <a:avLst/>
          </a:prstGeom>
        </p:spPr>
        <p:txBody>
          <a:bodyPr>
            <a:normAutofit/>
          </a:bodyPr>
          <a:lstStyle/>
          <a:p>
            <a:pPr lvl="0"/>
            <a:r>
              <a:rPr lang="en-US" sz="2400"/>
              <a:t>Standard deviation is a good measure of risk when returns are symmetric</a:t>
            </a:r>
          </a:p>
          <a:p>
            <a:pPr lvl="1"/>
            <a:r>
              <a:rPr lang="en-US" sz="2200" b="1"/>
              <a:t>Variance</a:t>
            </a:r>
            <a:r>
              <a:rPr lang="en-US" sz="2200"/>
              <a:t> and </a:t>
            </a:r>
            <a:r>
              <a:rPr lang="en-US" sz="2200" b="1"/>
              <a:t>standard deviation </a:t>
            </a:r>
            <a:r>
              <a:rPr lang="en-US" sz="2200"/>
              <a:t>are informative of the spread in returns</a:t>
            </a:r>
          </a:p>
          <a:p>
            <a:pPr lvl="0"/>
            <a:endParaRPr lang="en-US" sz="2400"/>
          </a:p>
        </p:txBody>
      </p:sp>
      <p:pic>
        <p:nvPicPr>
          <p:cNvPr id="4" name="Picture 3"/>
          <p:cNvPicPr>
            <a:picLocks noChangeAspect="1" noChangeArrowheads="1"/>
          </p:cNvPicPr>
          <p:nvPr/>
        </p:nvPicPr>
        <p:blipFill>
          <a:blip r:embed="rId3"/>
          <a:srcRect/>
          <a:stretch>
            <a:fillRect/>
          </a:stretch>
        </p:blipFill>
        <p:spPr bwMode="auto">
          <a:xfrm>
            <a:off x="2074485" y="3391088"/>
            <a:ext cx="6970124" cy="3436961"/>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9214612" y="3674468"/>
            <a:ext cx="1739900" cy="520700"/>
          </a:xfrm>
          <a:prstGeom prst="rect">
            <a:avLst/>
          </a:prstGeom>
        </p:spPr>
      </p:pic>
      <p:pic>
        <p:nvPicPr>
          <p:cNvPr id="5" name="Picture 4"/>
          <p:cNvPicPr>
            <a:picLocks noChangeAspect="1"/>
          </p:cNvPicPr>
          <p:nvPr/>
        </p:nvPicPr>
        <p:blipFill>
          <a:blip r:embed="rId5"/>
          <a:stretch>
            <a:fillRect/>
          </a:stretch>
        </p:blipFill>
        <p:spPr>
          <a:xfrm>
            <a:off x="9215794" y="5384502"/>
            <a:ext cx="1917700" cy="476519"/>
          </a:xfrm>
          <a:prstGeom prst="rect">
            <a:avLst/>
          </a:prstGeom>
        </p:spPr>
      </p:pic>
      <p:sp>
        <p:nvSpPr>
          <p:cNvPr id="6" name="TextBox 5"/>
          <p:cNvSpPr txBox="1"/>
          <p:nvPr/>
        </p:nvSpPr>
        <p:spPr>
          <a:xfrm>
            <a:off x="9136689" y="3236397"/>
            <a:ext cx="1188146" cy="369332"/>
          </a:xfrm>
          <a:prstGeom prst="rect">
            <a:avLst/>
          </a:prstGeom>
          <a:noFill/>
        </p:spPr>
        <p:txBody>
          <a:bodyPr wrap="none" rtlCol="0">
            <a:spAutoFit/>
          </a:bodyPr>
          <a:lstStyle/>
          <a:p>
            <a:r>
              <a:rPr lang="en-US"/>
              <a:t>Notation:</a:t>
            </a:r>
          </a:p>
        </p:txBody>
      </p:sp>
      <p:sp>
        <p:nvSpPr>
          <p:cNvPr id="7" name="TextBox 6"/>
          <p:cNvSpPr txBox="1"/>
          <p:nvPr/>
        </p:nvSpPr>
        <p:spPr>
          <a:xfrm>
            <a:off x="9214612" y="4880720"/>
            <a:ext cx="957313" cy="369332"/>
          </a:xfrm>
          <a:prstGeom prst="rect">
            <a:avLst/>
          </a:prstGeom>
          <a:noFill/>
        </p:spPr>
        <p:txBody>
          <a:bodyPr wrap="none" rtlCol="0">
            <a:spAutoFit/>
          </a:bodyPr>
          <a:lstStyle/>
          <a:p>
            <a:r>
              <a:rPr lang="en-US"/>
              <a:t>Figure:</a:t>
            </a:r>
          </a:p>
        </p:txBody>
      </p:sp>
    </p:spTree>
    <p:extLst>
      <p:ext uri="{BB962C8B-B14F-4D97-AF65-F5344CB8AC3E}">
        <p14:creationId xmlns:p14="http://schemas.microsoft.com/office/powerpoint/2010/main" val="39137901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2714</TotalTime>
  <Words>2181</Words>
  <Application>Microsoft Macintosh PowerPoint</Application>
  <PresentationFormat>Widescreen</PresentationFormat>
  <Paragraphs>349</Paragraphs>
  <Slides>53</Slides>
  <Notes>27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Avenir Roman</vt:lpstr>
      <vt:lpstr>Calibri</vt:lpstr>
      <vt:lpstr>Century Schoolbook</vt:lpstr>
      <vt:lpstr>Helvetica</vt:lpstr>
      <vt:lpstr>Palatino</vt:lpstr>
      <vt:lpstr>Wingdings 2</vt:lpstr>
      <vt:lpstr>View</vt:lpstr>
      <vt:lpstr>Announcements</vt:lpstr>
      <vt:lpstr>Risk and Return</vt:lpstr>
      <vt:lpstr>Investing</vt:lpstr>
      <vt:lpstr>Plan</vt:lpstr>
      <vt:lpstr>Returns</vt:lpstr>
      <vt:lpstr>Holding Period Return</vt:lpstr>
      <vt:lpstr>Risk and Returns</vt:lpstr>
      <vt:lpstr>Risk</vt:lpstr>
      <vt:lpstr>Normal Distribution</vt:lpstr>
      <vt:lpstr>Formulas</vt:lpstr>
      <vt:lpstr>Scenario Analysis</vt:lpstr>
      <vt:lpstr>Risk and Return Example</vt:lpstr>
      <vt:lpstr>Risk and Returns</vt:lpstr>
      <vt:lpstr>Risk and Return Example</vt:lpstr>
      <vt:lpstr>Risk and Return Example</vt:lpstr>
      <vt:lpstr>Covariance</vt:lpstr>
      <vt:lpstr>Estimating the Return Distribution</vt:lpstr>
      <vt:lpstr>Estimating the return distribution</vt:lpstr>
      <vt:lpstr>Issues with these methods</vt:lpstr>
      <vt:lpstr>Using Historical Data</vt:lpstr>
      <vt:lpstr>Average Returns</vt:lpstr>
      <vt:lpstr>Example</vt:lpstr>
      <vt:lpstr>Average Returns</vt:lpstr>
      <vt:lpstr>Average Returns Examples</vt:lpstr>
      <vt:lpstr>Average Returns Examples</vt:lpstr>
      <vt:lpstr>Historical Average Returns</vt:lpstr>
      <vt:lpstr>Estimating from data</vt:lpstr>
      <vt:lpstr>Average Returns</vt:lpstr>
      <vt:lpstr>Standard deviations</vt:lpstr>
      <vt:lpstr>Converting to Annual Values</vt:lpstr>
      <vt:lpstr>Converting to Annual Returns</vt:lpstr>
      <vt:lpstr>Converting Monthly to Annual</vt:lpstr>
      <vt:lpstr>Sharpe Ratio</vt:lpstr>
      <vt:lpstr>Sharpe Ratio</vt:lpstr>
      <vt:lpstr>Excess Returns</vt:lpstr>
      <vt:lpstr>Example</vt:lpstr>
      <vt:lpstr>Other Risk Measures</vt:lpstr>
      <vt:lpstr>Non-Normal</vt:lpstr>
      <vt:lpstr>Skewness</vt:lpstr>
      <vt:lpstr>Kurtosis</vt:lpstr>
      <vt:lpstr>Losses</vt:lpstr>
      <vt:lpstr>Value at Risk (VaR)</vt:lpstr>
      <vt:lpstr>How do we calculate VaR?</vt:lpstr>
      <vt:lpstr>Other Risk Measures</vt:lpstr>
      <vt:lpstr>Other Risk Measures</vt:lpstr>
      <vt:lpstr>Sortino Ratio</vt:lpstr>
      <vt:lpstr>In Class Risk and Return Assignment</vt:lpstr>
      <vt:lpstr>Appendix</vt:lpstr>
      <vt:lpstr>Value at Risk and the VIX</vt:lpstr>
      <vt:lpstr>Liquidity and the VIX</vt:lpstr>
      <vt:lpstr>Commodities and the VIX</vt:lpstr>
      <vt:lpstr>Commodities and the VIX</vt:lpstr>
      <vt:lpstr>VaR in Crises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Trading Securities</dc:title>
  <dc:creator>Weagley, Daniel R</dc:creator>
  <cp:lastModifiedBy>Microsoft Office User</cp:lastModifiedBy>
  <cp:revision>221</cp:revision>
  <dcterms:created xsi:type="dcterms:W3CDTF">2016-09-10T00:55:13Z</dcterms:created>
  <dcterms:modified xsi:type="dcterms:W3CDTF">2019-09-24T14:53:13Z</dcterms:modified>
</cp:coreProperties>
</file>